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307" r:id="rId2"/>
    <p:sldId id="264" r:id="rId3"/>
    <p:sldId id="266" r:id="rId4"/>
    <p:sldId id="257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1" r:id="rId13"/>
    <p:sldId id="322" r:id="rId14"/>
    <p:sldId id="323" r:id="rId15"/>
    <p:sldId id="325" r:id="rId16"/>
    <p:sldId id="324" r:id="rId17"/>
    <p:sldId id="308" r:id="rId18"/>
    <p:sldId id="326" r:id="rId19"/>
    <p:sldId id="352" r:id="rId20"/>
    <p:sldId id="338" r:id="rId21"/>
    <p:sldId id="353" r:id="rId22"/>
    <p:sldId id="339" r:id="rId23"/>
    <p:sldId id="345" r:id="rId24"/>
    <p:sldId id="341" r:id="rId25"/>
    <p:sldId id="354" r:id="rId26"/>
    <p:sldId id="355" r:id="rId27"/>
    <p:sldId id="356" r:id="rId28"/>
    <p:sldId id="357" r:id="rId29"/>
    <p:sldId id="331" r:id="rId30"/>
    <p:sldId id="344" r:id="rId31"/>
    <p:sldId id="365" r:id="rId32"/>
    <p:sldId id="309" r:id="rId33"/>
    <p:sldId id="327" r:id="rId34"/>
    <p:sldId id="358" r:id="rId35"/>
    <p:sldId id="363" r:id="rId36"/>
    <p:sldId id="348" r:id="rId37"/>
    <p:sldId id="350" r:id="rId38"/>
    <p:sldId id="310" r:id="rId39"/>
    <p:sldId id="366" r:id="rId40"/>
    <p:sldId id="359" r:id="rId41"/>
    <p:sldId id="360" r:id="rId42"/>
    <p:sldId id="361" r:id="rId43"/>
    <p:sldId id="362" r:id="rId44"/>
    <p:sldId id="364" r:id="rId45"/>
    <p:sldId id="349" r:id="rId46"/>
    <p:sldId id="346" r:id="rId47"/>
    <p:sldId id="347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4543" autoAdjust="0"/>
  </p:normalViewPr>
  <p:slideViewPr>
    <p:cSldViewPr snapToGrid="0">
      <p:cViewPr varScale="1">
        <p:scale>
          <a:sx n="96" d="100"/>
          <a:sy n="96" d="100"/>
        </p:scale>
        <p:origin x="115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DAC07-F86C-4436-952A-068432970654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C6C5B-5EF1-4A68-A23E-F16D65F4D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50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Slide will automatically start the video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C6C5B-5EF1-4A68-A23E-F16D65F4D8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562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Cover in Detail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Splitting of Monthly Dues vs Hourly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Generating on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Control Expenses and Credits, don’t allow MX Officers to go crazy</a:t>
            </a:r>
          </a:p>
          <a:p>
            <a:endParaRPr lang="en-US" dirty="0"/>
          </a:p>
          <a:p>
            <a:r>
              <a:rPr lang="en-US" dirty="0"/>
              <a:t>Coming Up Later in Detail: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Fuel Reimbursements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Budget Details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C6C5B-5EF1-4A68-A23E-F16D65F4D8C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36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Cover in Detail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Splitting of Monthly Dues vs Hourly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Generating on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Control Expenses and Credits, don’t allow MX Officers to go crazy</a:t>
            </a:r>
          </a:p>
          <a:p>
            <a:endParaRPr lang="en-US" dirty="0"/>
          </a:p>
          <a:p>
            <a:r>
              <a:rPr lang="en-US" dirty="0"/>
              <a:t>Coming Up Later in Detail: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Fuel Reimbursements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Budget Details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C6C5B-5EF1-4A68-A23E-F16D65F4D8C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86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Cover in Detail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Splitting of Monthly Dues vs Hourly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Generating on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Control Expenses and Credits, don’t allow MX Officers to go crazy</a:t>
            </a:r>
          </a:p>
          <a:p>
            <a:endParaRPr lang="en-US" dirty="0"/>
          </a:p>
          <a:p>
            <a:r>
              <a:rPr lang="en-US" dirty="0"/>
              <a:t>Coming Up Later in Detail: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Fuel Reimbursements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Budget Details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C6C5B-5EF1-4A68-A23E-F16D65F4D8C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42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Cover in Detail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Splitting of Monthly Dues vs Hourly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Generating on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Control Expenses and Credits, don’t allow MX Officers to go crazy</a:t>
            </a:r>
          </a:p>
          <a:p>
            <a:endParaRPr lang="en-US" dirty="0"/>
          </a:p>
          <a:p>
            <a:r>
              <a:rPr lang="en-US" dirty="0"/>
              <a:t>Coming Up Later in Detail: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Fuel Reimbursements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Budget Details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C6C5B-5EF1-4A68-A23E-F16D65F4D8C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95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Cover in Detail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Splitting of Monthly Dues vs Hourly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Generating on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Control Expenses and Credits, don’t allow MX Officers to go crazy</a:t>
            </a:r>
          </a:p>
          <a:p>
            <a:endParaRPr lang="en-US" dirty="0"/>
          </a:p>
          <a:p>
            <a:r>
              <a:rPr lang="en-US" dirty="0"/>
              <a:t>Coming Up Later in Detail: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Fuel Reimbursements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Budget Details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C6C5B-5EF1-4A68-A23E-F16D65F4D8C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97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Cover in Detail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Splitting of Monthly Dues vs Hourly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Generating on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Control Expenses and Credits, don’t allow MX Officers to go crazy</a:t>
            </a:r>
          </a:p>
          <a:p>
            <a:endParaRPr lang="en-US" dirty="0"/>
          </a:p>
          <a:p>
            <a:r>
              <a:rPr lang="en-US" dirty="0"/>
              <a:t>Coming Up Later in Detail: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Fuel Reimbursements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Budget Details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C6C5B-5EF1-4A68-A23E-F16D65F4D8C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4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 will end and automatically go to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C6C5B-5EF1-4A68-A23E-F16D65F4D8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875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C6C5B-5EF1-4A68-A23E-F16D65F4D8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40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C6C5B-5EF1-4A68-A23E-F16D65F4D8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12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C6C5B-5EF1-4A68-A23E-F16D65F4D8C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74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C6C5B-5EF1-4A68-A23E-F16D65F4D8C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70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Cover in Detail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Splitting of Monthly Dues vs Hourly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Generating on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Control Expenses and Credits, don’t allow MX Officers to go crazy</a:t>
            </a:r>
          </a:p>
          <a:p>
            <a:endParaRPr lang="en-US" dirty="0"/>
          </a:p>
          <a:p>
            <a:r>
              <a:rPr lang="en-US" dirty="0"/>
              <a:t>Coming Up Later in Detail: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Fuel Reimbursements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Budget Details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C6C5B-5EF1-4A68-A23E-F16D65F4D8C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66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Cover in Detail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Splitting of Monthly Dues vs Hourly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Generating on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Control Expenses and Credits, don’t allow MX Officers to go crazy</a:t>
            </a:r>
          </a:p>
          <a:p>
            <a:endParaRPr lang="en-US" dirty="0"/>
          </a:p>
          <a:p>
            <a:r>
              <a:rPr lang="en-US" dirty="0"/>
              <a:t>Coming Up Later in Detail: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Fuel Reimbursements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Budget Details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C6C5B-5EF1-4A68-A23E-F16D65F4D8C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89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Cover in Detail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Splitting of Monthly Dues vs Hourly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Generating on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Control Expenses and Credits, don’t allow MX Officers to go crazy</a:t>
            </a:r>
          </a:p>
          <a:p>
            <a:endParaRPr lang="en-US" dirty="0"/>
          </a:p>
          <a:p>
            <a:r>
              <a:rPr lang="en-US" dirty="0"/>
              <a:t>Coming Up Later in Detail: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Fuel Reimbursements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Budget Details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DC6C5B-5EF1-4A68-A23E-F16D65F4D8C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16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650631"/>
            <a:ext cx="10196146" cy="997500"/>
          </a:xfrm>
        </p:spPr>
        <p:txBody>
          <a:bodyPr anchor="b"/>
          <a:lstStyle>
            <a:lvl1pPr algn="ctr">
              <a:defRPr sz="6000" baseline="0">
                <a:solidFill>
                  <a:srgbClr val="CA1D22"/>
                </a:solidFill>
                <a:latin typeface="Rockwell Extra Bold" panose="02060903040505020403" pitchFamily="18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749670"/>
            <a:ext cx="5228492" cy="3068516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latin typeface="Rockwell Extra Bold" panose="020609030405050204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DD3C-F393-47D6-AE68-CB9292927C5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D1365-4A98-4D71-B326-24BE61E1FB7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322" y="2453053"/>
            <a:ext cx="6404133" cy="347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01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DD3C-F393-47D6-AE68-CB9292927C5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D1365-4A98-4D71-B326-24BE61E1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82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DD3C-F393-47D6-AE68-CB9292927C5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D1365-4A98-4D71-B326-24BE61E1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21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14000" detail="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71" y="876300"/>
            <a:ext cx="9798657" cy="532016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Rockwell Extra Bold" panose="020609030405050204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40"/>
          </a:xfrm>
        </p:spPr>
        <p:txBody>
          <a:bodyPr/>
          <a:lstStyle>
            <a:lvl1pPr>
              <a:defRPr>
                <a:latin typeface="Rockwell Extra Bold" panose="02060903040505020403" pitchFamily="18" charset="0"/>
              </a:defRPr>
            </a:lvl1pPr>
            <a:lvl2pPr>
              <a:defRPr>
                <a:latin typeface="Rockwell Extra Bold" panose="02060903040505020403" pitchFamily="18" charset="0"/>
              </a:defRPr>
            </a:lvl2pPr>
            <a:lvl3pPr>
              <a:defRPr>
                <a:latin typeface="Rockwell Extra Bold" panose="02060903040505020403" pitchFamily="18" charset="0"/>
              </a:defRPr>
            </a:lvl3pPr>
            <a:lvl4pPr>
              <a:defRPr>
                <a:latin typeface="Rockwell Extra Bold" panose="02060903040505020403" pitchFamily="18" charset="0"/>
              </a:defRPr>
            </a:lvl4pPr>
            <a:lvl5pPr>
              <a:defRPr>
                <a:latin typeface="Rockwell Extra Bold" panose="020609030405050204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DD3C-F393-47D6-AE68-CB9292927C5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D1365-4A98-4D71-B326-24BE61E1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48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DD3C-F393-47D6-AE68-CB9292927C5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D1365-4A98-4D71-B326-24BE61E1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44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DD3C-F393-47D6-AE68-CB9292927C5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D1365-4A98-4D71-B326-24BE61E1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4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DD3C-F393-47D6-AE68-CB9292927C5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D1365-4A98-4D71-B326-24BE61E1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32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DD3C-F393-47D6-AE68-CB9292927C5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D1365-4A98-4D71-B326-24BE61E1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09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DD3C-F393-47D6-AE68-CB9292927C5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D1365-4A98-4D71-B326-24BE61E1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69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DD3C-F393-47D6-AE68-CB9292927C5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D1365-4A98-4D71-B326-24BE61E1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91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DDD3C-F393-47D6-AE68-CB9292927C5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D1365-4A98-4D71-B326-24BE61E1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41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DDD3C-F393-47D6-AE68-CB9292927C5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D1365-4A98-4D71-B326-24BE61E1F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3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ckwell Extra Bold" panose="02060903040505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ckwell Extra Bold" panose="020609030405050204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ckwell Extra Bold" panose="020609030405050204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ckwell Extra Bold" panose="020609030405050204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ckwell Extra Bold" panose="020609030405050204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ckwell Extra Bold" panose="020609030405050204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24.png"/><Relationship Id="rId5" Type="http://schemas.openxmlformats.org/officeDocument/2006/relationships/image" Target="../media/image15.pn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jpeg"/><Relationship Id="rId7" Type="http://schemas.openxmlformats.org/officeDocument/2006/relationships/image" Target="../media/image8.png"/><Relationship Id="rId12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15.png"/><Relationship Id="rId12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10.png"/><Relationship Id="rId10" Type="http://schemas.openxmlformats.org/officeDocument/2006/relationships/image" Target="../media/image21.png"/><Relationship Id="rId4" Type="http://schemas.openxmlformats.org/officeDocument/2006/relationships/image" Target="../media/image11.jpe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png"/><Relationship Id="rId3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image" Target="../media/image11.jpeg"/><Relationship Id="rId10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8.pn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png"/><Relationship Id="rId3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image" Target="../media/image11.jpeg"/><Relationship Id="rId10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8.pn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pilotpartner.net" TargetMode="External"/><Relationship Id="rId2" Type="http://schemas.openxmlformats.org/officeDocument/2006/relationships/hyperlink" Target="https://pilotpartner.net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50631"/>
            <a:ext cx="11720146" cy="9975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Automate </a:t>
            </a:r>
            <a:r>
              <a:rPr lang="en-US" dirty="0">
                <a:solidFill>
                  <a:schemeClr val="tx1"/>
                </a:solidFill>
              </a:rPr>
              <a:t>Your Flying Club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Flying Clubs Made Easy</a:t>
            </a:r>
          </a:p>
          <a:p>
            <a:r>
              <a:rPr lang="en-US" sz="1600" dirty="0"/>
              <a:t>Generate Invoices in Minutes Each Month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u="sng" dirty="0"/>
              <a:t>https://pilot</a:t>
            </a:r>
            <a:r>
              <a:rPr lang="en-US" sz="2800" u="sng" dirty="0">
                <a:solidFill>
                  <a:srgbClr val="C00000"/>
                </a:solidFill>
              </a:rPr>
              <a:t>partner.net</a:t>
            </a:r>
          </a:p>
        </p:txBody>
      </p:sp>
    </p:spTree>
    <p:extLst>
      <p:ext uri="{BB962C8B-B14F-4D97-AF65-F5344CB8AC3E}">
        <p14:creationId xmlns:p14="http://schemas.microsoft.com/office/powerpoint/2010/main" val="91572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F54E-E677-4222-9C25-15C045E8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Flying </a:t>
            </a:r>
            <a:r>
              <a:rPr lang="en-US" dirty="0">
                <a:solidFill>
                  <a:srgbClr val="FF0000"/>
                </a:solidFill>
              </a:rPr>
              <a:t>Club Works</a:t>
            </a:r>
          </a:p>
        </p:txBody>
      </p:sp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EBE9085-7867-4638-B0DC-4F3E30C364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8" y="3645838"/>
            <a:ext cx="2114943" cy="13255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9AA7A7-8C8D-4372-B677-30298A5EA5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1" y="2721884"/>
            <a:ext cx="2156791" cy="2156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A84B0F-9ECF-4F3D-BA15-69CE2DFD1F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" y="2003775"/>
            <a:ext cx="911354" cy="24140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9C7F62-0411-4F1B-A21D-3A0D1AC39401}"/>
              </a:ext>
            </a:extLst>
          </p:cNvPr>
          <p:cNvSpPr txBox="1"/>
          <p:nvPr/>
        </p:nvSpPr>
        <p:spPr>
          <a:xfrm>
            <a:off x="137225" y="1480555"/>
            <a:ext cx="177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Your Pilot</a:t>
            </a:r>
            <a:endParaRPr lang="en-US" sz="2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E2CFDB-564C-4938-8467-C83460E6AC50}"/>
              </a:ext>
            </a:extLst>
          </p:cNvPr>
          <p:cNvSpPr txBox="1"/>
          <p:nvPr/>
        </p:nvSpPr>
        <p:spPr>
          <a:xfrm>
            <a:off x="774357" y="1852474"/>
            <a:ext cx="194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Goes Flying</a:t>
            </a:r>
            <a:endParaRPr lang="en-US" sz="2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A4EC11-FA48-4551-852B-3CFE5CFCFE8F}"/>
              </a:ext>
            </a:extLst>
          </p:cNvPr>
          <p:cNvSpPr txBox="1"/>
          <p:nvPr/>
        </p:nvSpPr>
        <p:spPr>
          <a:xfrm>
            <a:off x="1024359" y="2251352"/>
            <a:ext cx="232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Writes Times</a:t>
            </a:r>
            <a:endParaRPr lang="en-US" sz="2800" b="1" dirty="0"/>
          </a:p>
        </p:txBody>
      </p:sp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80CDC30-0091-489C-A369-9A25662EB0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6127"/>
            <a:ext cx="2126910" cy="3008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61D40E-698E-4E10-AF42-BC47E884C130}"/>
              </a:ext>
            </a:extLst>
          </p:cNvPr>
          <p:cNvSpPr txBox="1"/>
          <p:nvPr/>
        </p:nvSpPr>
        <p:spPr>
          <a:xfrm>
            <a:off x="1242225" y="2674748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Pickup Logbook</a:t>
            </a:r>
            <a:endParaRPr lang="en-US" sz="28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E134DF-580C-40B4-9AE8-7D87B185D079}"/>
              </a:ext>
            </a:extLst>
          </p:cNvPr>
          <p:cNvSpPr txBox="1"/>
          <p:nvPr/>
        </p:nvSpPr>
        <p:spPr>
          <a:xfrm>
            <a:off x="2338441" y="3136813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Enter Times</a:t>
            </a:r>
            <a:endParaRPr lang="en-US" sz="2800" b="1" dirty="0"/>
          </a:p>
        </p:txBody>
      </p:sp>
      <p:pic>
        <p:nvPicPr>
          <p:cNvPr id="20" name="Picture 1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58020F8-7D35-4CB6-8612-27514D0D0E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8943" y="4978460"/>
            <a:ext cx="1886599" cy="1886599"/>
          </a:xfrm>
          <a:prstGeom prst="rect">
            <a:avLst/>
          </a:prstGeom>
        </p:spPr>
      </p:pic>
      <p:pic>
        <p:nvPicPr>
          <p:cNvPr id="22" name="Picture 2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A5CD544-8634-4361-89DE-C31520B47A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702" y="2536661"/>
            <a:ext cx="4041913" cy="404191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8B434CB-7113-4256-907B-E4B3BA2B7608}"/>
              </a:ext>
            </a:extLst>
          </p:cNvPr>
          <p:cNvSpPr txBox="1"/>
          <p:nvPr/>
        </p:nvSpPr>
        <p:spPr>
          <a:xfrm>
            <a:off x="4983286" y="1828775"/>
            <a:ext cx="68061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You Email Invoices to Members</a:t>
            </a:r>
            <a:endParaRPr lang="en-US" sz="4000" b="1" dirty="0"/>
          </a:p>
        </p:txBody>
      </p:sp>
      <p:pic>
        <p:nvPicPr>
          <p:cNvPr id="25" name="Picture 24" descr="A close up of a womans face&#10;&#10;Description automatically generated">
            <a:extLst>
              <a:ext uri="{FF2B5EF4-FFF2-40B4-BE49-F238E27FC236}">
                <a16:creationId xmlns:a16="http://schemas.microsoft.com/office/drawing/2014/main" id="{2CA331C6-7E05-40EF-B906-7529FFCB2E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945" y="2757570"/>
            <a:ext cx="1411227" cy="17404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3D7DDFC-4FDA-4FFB-A5A2-1B99853732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416" y="3717161"/>
            <a:ext cx="1392939" cy="1493523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2119A251-C2F9-4990-A266-985276DBF2F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141" y="4292494"/>
            <a:ext cx="1374651" cy="172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31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F54E-E677-4222-9C25-15C045E8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Flying </a:t>
            </a:r>
            <a:r>
              <a:rPr lang="en-US" dirty="0">
                <a:solidFill>
                  <a:srgbClr val="FF0000"/>
                </a:solidFill>
              </a:rPr>
              <a:t>Club Works</a:t>
            </a: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58FEDA7-706D-4319-97F7-040D19F755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8" y="3645838"/>
            <a:ext cx="2114943" cy="13255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1AC2B8-288C-4B06-9890-9262C57C4F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1" y="2721884"/>
            <a:ext cx="2156791" cy="2156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E55177-760F-4423-BBE4-1FED37A3BC53}"/>
              </a:ext>
            </a:extLst>
          </p:cNvPr>
          <p:cNvSpPr txBox="1"/>
          <p:nvPr/>
        </p:nvSpPr>
        <p:spPr>
          <a:xfrm>
            <a:off x="137225" y="1480555"/>
            <a:ext cx="177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Your Pilot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E3CF9-059D-4688-A69C-C5CE78A368FC}"/>
              </a:ext>
            </a:extLst>
          </p:cNvPr>
          <p:cNvSpPr txBox="1"/>
          <p:nvPr/>
        </p:nvSpPr>
        <p:spPr>
          <a:xfrm>
            <a:off x="774357" y="1852474"/>
            <a:ext cx="194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Goes Flying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FA071C-5729-48C6-B74F-F244F2E26C4A}"/>
              </a:ext>
            </a:extLst>
          </p:cNvPr>
          <p:cNvSpPr txBox="1"/>
          <p:nvPr/>
        </p:nvSpPr>
        <p:spPr>
          <a:xfrm>
            <a:off x="1024359" y="2251352"/>
            <a:ext cx="232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Writes Times</a:t>
            </a:r>
            <a:endParaRPr lang="en-US" sz="2800" b="1" dirty="0"/>
          </a:p>
        </p:txBody>
      </p: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AF9CC1B-EE22-4FFC-B5C7-BFC91350A9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6127"/>
            <a:ext cx="2126910" cy="3008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3BD718-3FBC-4416-9C3A-242A39E20654}"/>
              </a:ext>
            </a:extLst>
          </p:cNvPr>
          <p:cNvSpPr txBox="1"/>
          <p:nvPr/>
        </p:nvSpPr>
        <p:spPr>
          <a:xfrm>
            <a:off x="1242225" y="2674748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Pickup Logbook</a:t>
            </a:r>
            <a:endParaRPr lang="en-US" sz="2800" b="1" dirty="0"/>
          </a:p>
        </p:txBody>
      </p:sp>
      <p:pic>
        <p:nvPicPr>
          <p:cNvPr id="10" name="Picture 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8B8ABBA5-D4B8-47D0-8245-C237E7CCA9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8943" y="4978460"/>
            <a:ext cx="1886599" cy="1886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E502E3-AB6B-448C-97A4-C5B4209AAE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" y="2003775"/>
            <a:ext cx="911354" cy="24140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938D27-00B0-4104-B993-87156CB1B60C}"/>
              </a:ext>
            </a:extLst>
          </p:cNvPr>
          <p:cNvSpPr txBox="1"/>
          <p:nvPr/>
        </p:nvSpPr>
        <p:spPr>
          <a:xfrm>
            <a:off x="2271746" y="3091705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Send Invoices</a:t>
            </a:r>
            <a:endParaRPr lang="en-US" sz="2800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403209-FB20-449D-A50E-327A1ADC152A}"/>
              </a:ext>
            </a:extLst>
          </p:cNvPr>
          <p:cNvGrpSpPr/>
          <p:nvPr/>
        </p:nvGrpSpPr>
        <p:grpSpPr>
          <a:xfrm>
            <a:off x="1170600" y="5081690"/>
            <a:ext cx="1912619" cy="1733871"/>
            <a:chOff x="3498803" y="4844703"/>
            <a:chExt cx="1912619" cy="1733871"/>
          </a:xfrm>
        </p:grpSpPr>
        <p:pic>
          <p:nvPicPr>
            <p:cNvPr id="13" name="Picture 1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4360EB97-EE09-4724-A93F-8763F555E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98803" y="4878675"/>
              <a:ext cx="1699899" cy="1699899"/>
            </a:xfrm>
            <a:prstGeom prst="rect">
              <a:avLst/>
            </a:prstGeom>
          </p:spPr>
        </p:pic>
        <p:pic>
          <p:nvPicPr>
            <p:cNvPr id="14" name="Picture 13" descr="A close up of a womans face&#10;&#10;Description automatically generated">
              <a:extLst>
                <a:ext uri="{FF2B5EF4-FFF2-40B4-BE49-F238E27FC236}">
                  <a16:creationId xmlns:a16="http://schemas.microsoft.com/office/drawing/2014/main" id="{C6C33321-C8E6-4219-A2DA-172051E0F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05186" y="4844703"/>
              <a:ext cx="593516" cy="73196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D8E9AE-AB9C-4D0D-A5FF-685A0970C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5596" y="5197425"/>
              <a:ext cx="585826" cy="628128"/>
            </a:xfrm>
            <a:prstGeom prst="rect">
              <a:avLst/>
            </a:prstGeom>
          </p:spPr>
        </p:pic>
        <p:pic>
          <p:nvPicPr>
            <p:cNvPr id="16" name="Picture 15" descr="A close up of a logo&#10;&#10;Description automatically generated">
              <a:extLst>
                <a:ext uri="{FF2B5EF4-FFF2-40B4-BE49-F238E27FC236}">
                  <a16:creationId xmlns:a16="http://schemas.microsoft.com/office/drawing/2014/main" id="{11711E71-E4ED-437A-90AC-4FC35F277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6529" y="5260401"/>
              <a:ext cx="578134" cy="724270"/>
            </a:xfrm>
            <a:prstGeom prst="rect">
              <a:avLst/>
            </a:prstGeom>
          </p:spPr>
        </p:pic>
      </p:grpSp>
      <p:pic>
        <p:nvPicPr>
          <p:cNvPr id="19" name="Picture 1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416A0C6-73B4-4939-AB1A-1FDC136CBDB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82" y="2214405"/>
            <a:ext cx="4406781" cy="44067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89A8A34-2B8D-4066-B2C1-A83F3C388E95}"/>
              </a:ext>
            </a:extLst>
          </p:cNvPr>
          <p:cNvSpPr txBox="1"/>
          <p:nvPr/>
        </p:nvSpPr>
        <p:spPr>
          <a:xfrm>
            <a:off x="5271977" y="1827955"/>
            <a:ext cx="67794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They Send Payment</a:t>
            </a:r>
          </a:p>
          <a:p>
            <a:r>
              <a:rPr lang="en-US" sz="4000" b="1" dirty="0">
                <a:solidFill>
                  <a:srgbClr val="FF0000"/>
                </a:solidFill>
              </a:rPr>
              <a:t>You Record &amp; Deposit Payment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807843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416A0C6-73B4-4939-AB1A-1FDC136CBD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61" y="3842459"/>
            <a:ext cx="1886599" cy="18865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ABF54E-E677-4222-9C25-15C045E8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Flying </a:t>
            </a:r>
            <a:r>
              <a:rPr lang="en-US" dirty="0">
                <a:solidFill>
                  <a:srgbClr val="FF0000"/>
                </a:solidFill>
              </a:rPr>
              <a:t>Club Works</a:t>
            </a: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58FEDA7-706D-4319-97F7-040D19F755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8" y="3645838"/>
            <a:ext cx="2114943" cy="13255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1AC2B8-288C-4B06-9890-9262C57C4F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1" y="2721884"/>
            <a:ext cx="2156791" cy="2156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E55177-760F-4423-BBE4-1FED37A3BC53}"/>
              </a:ext>
            </a:extLst>
          </p:cNvPr>
          <p:cNvSpPr txBox="1"/>
          <p:nvPr/>
        </p:nvSpPr>
        <p:spPr>
          <a:xfrm>
            <a:off x="137225" y="1480555"/>
            <a:ext cx="177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Your Pilot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E3CF9-059D-4688-A69C-C5CE78A368FC}"/>
              </a:ext>
            </a:extLst>
          </p:cNvPr>
          <p:cNvSpPr txBox="1"/>
          <p:nvPr/>
        </p:nvSpPr>
        <p:spPr>
          <a:xfrm>
            <a:off x="774357" y="1852474"/>
            <a:ext cx="194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Goes Flying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FA071C-5729-48C6-B74F-F244F2E26C4A}"/>
              </a:ext>
            </a:extLst>
          </p:cNvPr>
          <p:cNvSpPr txBox="1"/>
          <p:nvPr/>
        </p:nvSpPr>
        <p:spPr>
          <a:xfrm>
            <a:off x="1024359" y="2251352"/>
            <a:ext cx="232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Writes Times</a:t>
            </a:r>
            <a:endParaRPr lang="en-US" sz="2800" b="1" dirty="0"/>
          </a:p>
        </p:txBody>
      </p: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AF9CC1B-EE22-4FFC-B5C7-BFC91350A9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6127"/>
            <a:ext cx="2126910" cy="3008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3BD718-3FBC-4416-9C3A-242A39E20654}"/>
              </a:ext>
            </a:extLst>
          </p:cNvPr>
          <p:cNvSpPr txBox="1"/>
          <p:nvPr/>
        </p:nvSpPr>
        <p:spPr>
          <a:xfrm>
            <a:off x="1242225" y="2674748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Pickup Logbook</a:t>
            </a:r>
            <a:endParaRPr lang="en-US" sz="2800" b="1" dirty="0"/>
          </a:p>
        </p:txBody>
      </p:sp>
      <p:pic>
        <p:nvPicPr>
          <p:cNvPr id="10" name="Picture 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8B8ABBA5-D4B8-47D0-8245-C237E7CCA9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8943" y="4978460"/>
            <a:ext cx="1886599" cy="1886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E502E3-AB6B-448C-97A4-C5B4209AAE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" y="2003775"/>
            <a:ext cx="911354" cy="24140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938D27-00B0-4104-B993-87156CB1B60C}"/>
              </a:ext>
            </a:extLst>
          </p:cNvPr>
          <p:cNvSpPr txBox="1"/>
          <p:nvPr/>
        </p:nvSpPr>
        <p:spPr>
          <a:xfrm>
            <a:off x="2271746" y="3091705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Send Invoices</a:t>
            </a:r>
            <a:endParaRPr lang="en-US" sz="2800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403209-FB20-449D-A50E-327A1ADC152A}"/>
              </a:ext>
            </a:extLst>
          </p:cNvPr>
          <p:cNvGrpSpPr/>
          <p:nvPr/>
        </p:nvGrpSpPr>
        <p:grpSpPr>
          <a:xfrm>
            <a:off x="1170600" y="5081690"/>
            <a:ext cx="1912619" cy="1733871"/>
            <a:chOff x="3498803" y="4844703"/>
            <a:chExt cx="1912619" cy="1733871"/>
          </a:xfrm>
        </p:grpSpPr>
        <p:pic>
          <p:nvPicPr>
            <p:cNvPr id="13" name="Picture 1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4360EB97-EE09-4724-A93F-8763F555E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98803" y="4878675"/>
              <a:ext cx="1699899" cy="1699899"/>
            </a:xfrm>
            <a:prstGeom prst="rect">
              <a:avLst/>
            </a:prstGeom>
          </p:spPr>
        </p:pic>
        <p:pic>
          <p:nvPicPr>
            <p:cNvPr id="14" name="Picture 13" descr="A close up of a womans face&#10;&#10;Description automatically generated">
              <a:extLst>
                <a:ext uri="{FF2B5EF4-FFF2-40B4-BE49-F238E27FC236}">
                  <a16:creationId xmlns:a16="http://schemas.microsoft.com/office/drawing/2014/main" id="{C6C33321-C8E6-4219-A2DA-172051E0F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05186" y="4844703"/>
              <a:ext cx="593516" cy="73196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D8E9AE-AB9C-4D0D-A5FF-685A0970C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5596" y="5197425"/>
              <a:ext cx="585826" cy="628128"/>
            </a:xfrm>
            <a:prstGeom prst="rect">
              <a:avLst/>
            </a:prstGeom>
          </p:spPr>
        </p:pic>
        <p:pic>
          <p:nvPicPr>
            <p:cNvPr id="16" name="Picture 15" descr="A close up of a logo&#10;&#10;Description automatically generated">
              <a:extLst>
                <a:ext uri="{FF2B5EF4-FFF2-40B4-BE49-F238E27FC236}">
                  <a16:creationId xmlns:a16="http://schemas.microsoft.com/office/drawing/2014/main" id="{11711E71-E4ED-437A-90AC-4FC35F277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6529" y="5260401"/>
              <a:ext cx="578134" cy="72427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89A8A34-2B8D-4066-B2C1-A83F3C388E95}"/>
              </a:ext>
            </a:extLst>
          </p:cNvPr>
          <p:cNvSpPr txBox="1"/>
          <p:nvPr/>
        </p:nvSpPr>
        <p:spPr>
          <a:xfrm>
            <a:off x="6375220" y="1724301"/>
            <a:ext cx="44705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You Update Budgets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DF452D-3E1B-47CF-A9A9-A5459C518A9B}"/>
              </a:ext>
            </a:extLst>
          </p:cNvPr>
          <p:cNvSpPr txBox="1"/>
          <p:nvPr/>
        </p:nvSpPr>
        <p:spPr>
          <a:xfrm>
            <a:off x="2458721" y="3522853"/>
            <a:ext cx="3335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Receive Payment</a:t>
            </a:r>
            <a:endParaRPr lang="en-US" sz="2800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D1972B1-9440-470A-B788-F470300C8B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488" y="2078244"/>
            <a:ext cx="5007531" cy="500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64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D1972B1-9440-470A-B788-F470300C8B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46" y="4892898"/>
            <a:ext cx="2304834" cy="2304834"/>
          </a:xfrm>
          <a:prstGeom prst="rect">
            <a:avLst/>
          </a:prstGeom>
        </p:spPr>
      </p:pic>
      <p:pic>
        <p:nvPicPr>
          <p:cNvPr id="19" name="Picture 1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416A0C6-73B4-4939-AB1A-1FDC136CBD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61" y="3842459"/>
            <a:ext cx="1886599" cy="18865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ABF54E-E677-4222-9C25-15C045E8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Flying </a:t>
            </a:r>
            <a:r>
              <a:rPr lang="en-US" dirty="0">
                <a:solidFill>
                  <a:srgbClr val="FF0000"/>
                </a:solidFill>
              </a:rPr>
              <a:t>Club Works</a:t>
            </a: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58FEDA7-706D-4319-97F7-040D19F755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8" y="3645838"/>
            <a:ext cx="2114943" cy="13255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1AC2B8-288C-4B06-9890-9262C57C4F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1" y="2721884"/>
            <a:ext cx="2156791" cy="2156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E55177-760F-4423-BBE4-1FED37A3BC53}"/>
              </a:ext>
            </a:extLst>
          </p:cNvPr>
          <p:cNvSpPr txBox="1"/>
          <p:nvPr/>
        </p:nvSpPr>
        <p:spPr>
          <a:xfrm>
            <a:off x="137225" y="1480555"/>
            <a:ext cx="177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Your Pilot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E3CF9-059D-4688-A69C-C5CE78A368FC}"/>
              </a:ext>
            </a:extLst>
          </p:cNvPr>
          <p:cNvSpPr txBox="1"/>
          <p:nvPr/>
        </p:nvSpPr>
        <p:spPr>
          <a:xfrm>
            <a:off x="774357" y="1852474"/>
            <a:ext cx="194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Goes Flying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FA071C-5729-48C6-B74F-F244F2E26C4A}"/>
              </a:ext>
            </a:extLst>
          </p:cNvPr>
          <p:cNvSpPr txBox="1"/>
          <p:nvPr/>
        </p:nvSpPr>
        <p:spPr>
          <a:xfrm>
            <a:off x="1024359" y="2251352"/>
            <a:ext cx="232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Writes Times</a:t>
            </a:r>
            <a:endParaRPr lang="en-US" sz="2800" b="1" dirty="0"/>
          </a:p>
        </p:txBody>
      </p: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AF9CC1B-EE22-4FFC-B5C7-BFC91350A9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6127"/>
            <a:ext cx="2126910" cy="3008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3BD718-3FBC-4416-9C3A-242A39E20654}"/>
              </a:ext>
            </a:extLst>
          </p:cNvPr>
          <p:cNvSpPr txBox="1"/>
          <p:nvPr/>
        </p:nvSpPr>
        <p:spPr>
          <a:xfrm>
            <a:off x="1242225" y="2674748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Pickup Logbook</a:t>
            </a:r>
            <a:endParaRPr lang="en-US" sz="2800" b="1" dirty="0"/>
          </a:p>
        </p:txBody>
      </p:sp>
      <p:pic>
        <p:nvPicPr>
          <p:cNvPr id="10" name="Picture 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8B8ABBA5-D4B8-47D0-8245-C237E7CCA9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8943" y="4978460"/>
            <a:ext cx="1886599" cy="1886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E502E3-AB6B-448C-97A4-C5B4209AAE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" y="2003775"/>
            <a:ext cx="911354" cy="24140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938D27-00B0-4104-B993-87156CB1B60C}"/>
              </a:ext>
            </a:extLst>
          </p:cNvPr>
          <p:cNvSpPr txBox="1"/>
          <p:nvPr/>
        </p:nvSpPr>
        <p:spPr>
          <a:xfrm>
            <a:off x="2271746" y="3091705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Send Invoices</a:t>
            </a:r>
            <a:endParaRPr lang="en-US" sz="2800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403209-FB20-449D-A50E-327A1ADC152A}"/>
              </a:ext>
            </a:extLst>
          </p:cNvPr>
          <p:cNvGrpSpPr/>
          <p:nvPr/>
        </p:nvGrpSpPr>
        <p:grpSpPr>
          <a:xfrm>
            <a:off x="1170600" y="5081690"/>
            <a:ext cx="1912619" cy="1733871"/>
            <a:chOff x="3498803" y="4844703"/>
            <a:chExt cx="1912619" cy="1733871"/>
          </a:xfrm>
        </p:grpSpPr>
        <p:pic>
          <p:nvPicPr>
            <p:cNvPr id="13" name="Picture 1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4360EB97-EE09-4724-A93F-8763F555E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98803" y="4878675"/>
              <a:ext cx="1699899" cy="1699899"/>
            </a:xfrm>
            <a:prstGeom prst="rect">
              <a:avLst/>
            </a:prstGeom>
          </p:spPr>
        </p:pic>
        <p:pic>
          <p:nvPicPr>
            <p:cNvPr id="14" name="Picture 13" descr="A close up of a womans face&#10;&#10;Description automatically generated">
              <a:extLst>
                <a:ext uri="{FF2B5EF4-FFF2-40B4-BE49-F238E27FC236}">
                  <a16:creationId xmlns:a16="http://schemas.microsoft.com/office/drawing/2014/main" id="{C6C33321-C8E6-4219-A2DA-172051E0F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05186" y="4844703"/>
              <a:ext cx="593516" cy="73196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D8E9AE-AB9C-4D0D-A5FF-685A0970C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5596" y="5197425"/>
              <a:ext cx="585826" cy="628128"/>
            </a:xfrm>
            <a:prstGeom prst="rect">
              <a:avLst/>
            </a:prstGeom>
          </p:spPr>
        </p:pic>
        <p:pic>
          <p:nvPicPr>
            <p:cNvPr id="16" name="Picture 15" descr="A close up of a logo&#10;&#10;Description automatically generated">
              <a:extLst>
                <a:ext uri="{FF2B5EF4-FFF2-40B4-BE49-F238E27FC236}">
                  <a16:creationId xmlns:a16="http://schemas.microsoft.com/office/drawing/2014/main" id="{11711E71-E4ED-437A-90AC-4FC35F277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6529" y="5260401"/>
              <a:ext cx="578134" cy="72427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89A8A34-2B8D-4066-B2C1-A83F3C388E95}"/>
              </a:ext>
            </a:extLst>
          </p:cNvPr>
          <p:cNvSpPr txBox="1"/>
          <p:nvPr/>
        </p:nvSpPr>
        <p:spPr>
          <a:xfrm>
            <a:off x="6375220" y="1724301"/>
            <a:ext cx="4835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You Track MX Records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DF452D-3E1B-47CF-A9A9-A5459C518A9B}"/>
              </a:ext>
            </a:extLst>
          </p:cNvPr>
          <p:cNvSpPr txBox="1"/>
          <p:nvPr/>
        </p:nvSpPr>
        <p:spPr>
          <a:xfrm>
            <a:off x="2458721" y="3522853"/>
            <a:ext cx="3335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Receive Payment</a:t>
            </a:r>
            <a:endParaRPr lang="en-US" sz="2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772A32-C5A2-4807-B2E5-4B359CEF0436}"/>
              </a:ext>
            </a:extLst>
          </p:cNvPr>
          <p:cNvSpPr txBox="1"/>
          <p:nvPr/>
        </p:nvSpPr>
        <p:spPr>
          <a:xfrm>
            <a:off x="3305992" y="3981084"/>
            <a:ext cx="3335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Update Budgets</a:t>
            </a:r>
            <a:endParaRPr lang="en-US" sz="2800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6B3E612-5EFC-4593-8F1C-A31F2F6EFD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06" y="2354171"/>
            <a:ext cx="4300266" cy="430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66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706B7F4-9D19-419E-A385-F4BAC39A0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489" y="2502201"/>
            <a:ext cx="6491511" cy="43272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1972B1-9440-470A-B788-F470300C8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46" y="4892898"/>
            <a:ext cx="2304834" cy="2304834"/>
          </a:xfrm>
          <a:prstGeom prst="rect">
            <a:avLst/>
          </a:prstGeom>
        </p:spPr>
      </p:pic>
      <p:pic>
        <p:nvPicPr>
          <p:cNvPr id="19" name="Picture 1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416A0C6-73B4-4939-AB1A-1FDC136CBD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61" y="3842459"/>
            <a:ext cx="1886599" cy="18865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ABF54E-E677-4222-9C25-15C045E8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Flying </a:t>
            </a:r>
            <a:r>
              <a:rPr lang="en-US" dirty="0">
                <a:solidFill>
                  <a:srgbClr val="FF0000"/>
                </a:solidFill>
              </a:rPr>
              <a:t>Club Works</a:t>
            </a: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58FEDA7-706D-4319-97F7-040D19F755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8" y="3645838"/>
            <a:ext cx="2114943" cy="13255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1AC2B8-288C-4B06-9890-9262C57C4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1" y="2721884"/>
            <a:ext cx="2156791" cy="2156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E55177-760F-4423-BBE4-1FED37A3BC53}"/>
              </a:ext>
            </a:extLst>
          </p:cNvPr>
          <p:cNvSpPr txBox="1"/>
          <p:nvPr/>
        </p:nvSpPr>
        <p:spPr>
          <a:xfrm>
            <a:off x="137225" y="1480555"/>
            <a:ext cx="177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Your Pilot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E3CF9-059D-4688-A69C-C5CE78A368FC}"/>
              </a:ext>
            </a:extLst>
          </p:cNvPr>
          <p:cNvSpPr txBox="1"/>
          <p:nvPr/>
        </p:nvSpPr>
        <p:spPr>
          <a:xfrm>
            <a:off x="774357" y="1852474"/>
            <a:ext cx="194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Goes Flying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FA071C-5729-48C6-B74F-F244F2E26C4A}"/>
              </a:ext>
            </a:extLst>
          </p:cNvPr>
          <p:cNvSpPr txBox="1"/>
          <p:nvPr/>
        </p:nvSpPr>
        <p:spPr>
          <a:xfrm>
            <a:off x="1024359" y="2251352"/>
            <a:ext cx="232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Writes Times</a:t>
            </a:r>
            <a:endParaRPr lang="en-US" sz="2800" b="1" dirty="0"/>
          </a:p>
        </p:txBody>
      </p: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AF9CC1B-EE22-4FFC-B5C7-BFC91350A9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6127"/>
            <a:ext cx="2126910" cy="3008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3BD718-3FBC-4416-9C3A-242A39E20654}"/>
              </a:ext>
            </a:extLst>
          </p:cNvPr>
          <p:cNvSpPr txBox="1"/>
          <p:nvPr/>
        </p:nvSpPr>
        <p:spPr>
          <a:xfrm>
            <a:off x="1242225" y="2674748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Pickup Logbook</a:t>
            </a:r>
            <a:endParaRPr lang="en-US" sz="2800" b="1" dirty="0"/>
          </a:p>
        </p:txBody>
      </p:sp>
      <p:pic>
        <p:nvPicPr>
          <p:cNvPr id="10" name="Picture 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8B8ABBA5-D4B8-47D0-8245-C237E7CCA9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8943" y="4978460"/>
            <a:ext cx="1886599" cy="1886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E502E3-AB6B-448C-97A4-C5B4209AAE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" y="2003775"/>
            <a:ext cx="911354" cy="24140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938D27-00B0-4104-B993-87156CB1B60C}"/>
              </a:ext>
            </a:extLst>
          </p:cNvPr>
          <p:cNvSpPr txBox="1"/>
          <p:nvPr/>
        </p:nvSpPr>
        <p:spPr>
          <a:xfrm>
            <a:off x="2271746" y="3091705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Send Invoices</a:t>
            </a:r>
            <a:endParaRPr lang="en-US" sz="2800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403209-FB20-449D-A50E-327A1ADC152A}"/>
              </a:ext>
            </a:extLst>
          </p:cNvPr>
          <p:cNvGrpSpPr/>
          <p:nvPr/>
        </p:nvGrpSpPr>
        <p:grpSpPr>
          <a:xfrm>
            <a:off x="1170600" y="5081690"/>
            <a:ext cx="1912619" cy="1733871"/>
            <a:chOff x="3498803" y="4844703"/>
            <a:chExt cx="1912619" cy="1733871"/>
          </a:xfrm>
        </p:grpSpPr>
        <p:pic>
          <p:nvPicPr>
            <p:cNvPr id="13" name="Picture 1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4360EB97-EE09-4724-A93F-8763F555E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98803" y="4878675"/>
              <a:ext cx="1699899" cy="1699899"/>
            </a:xfrm>
            <a:prstGeom prst="rect">
              <a:avLst/>
            </a:prstGeom>
          </p:spPr>
        </p:pic>
        <p:pic>
          <p:nvPicPr>
            <p:cNvPr id="14" name="Picture 13" descr="A close up of a womans face&#10;&#10;Description automatically generated">
              <a:extLst>
                <a:ext uri="{FF2B5EF4-FFF2-40B4-BE49-F238E27FC236}">
                  <a16:creationId xmlns:a16="http://schemas.microsoft.com/office/drawing/2014/main" id="{C6C33321-C8E6-4219-A2DA-172051E0F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05186" y="4844703"/>
              <a:ext cx="593516" cy="73196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D8E9AE-AB9C-4D0D-A5FF-685A0970C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5596" y="5197425"/>
              <a:ext cx="585826" cy="628128"/>
            </a:xfrm>
            <a:prstGeom prst="rect">
              <a:avLst/>
            </a:prstGeom>
          </p:spPr>
        </p:pic>
        <p:pic>
          <p:nvPicPr>
            <p:cNvPr id="16" name="Picture 15" descr="A close up of a logo&#10;&#10;Description automatically generated">
              <a:extLst>
                <a:ext uri="{FF2B5EF4-FFF2-40B4-BE49-F238E27FC236}">
                  <a16:creationId xmlns:a16="http://schemas.microsoft.com/office/drawing/2014/main" id="{11711E71-E4ED-437A-90AC-4FC35F277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6529" y="5260401"/>
              <a:ext cx="578134" cy="72427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89A8A34-2B8D-4066-B2C1-A83F3C388E95}"/>
              </a:ext>
            </a:extLst>
          </p:cNvPr>
          <p:cNvSpPr txBox="1"/>
          <p:nvPr/>
        </p:nvSpPr>
        <p:spPr>
          <a:xfrm>
            <a:off x="6386016" y="1487199"/>
            <a:ext cx="51856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In the End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You End Up Feeling Like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DF452D-3E1B-47CF-A9A9-A5459C518A9B}"/>
              </a:ext>
            </a:extLst>
          </p:cNvPr>
          <p:cNvSpPr txBox="1"/>
          <p:nvPr/>
        </p:nvSpPr>
        <p:spPr>
          <a:xfrm>
            <a:off x="2458721" y="3522853"/>
            <a:ext cx="3335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Receive Payment</a:t>
            </a:r>
            <a:endParaRPr lang="en-US" sz="2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772A32-C5A2-4807-B2E5-4B359CEF0436}"/>
              </a:ext>
            </a:extLst>
          </p:cNvPr>
          <p:cNvSpPr txBox="1"/>
          <p:nvPr/>
        </p:nvSpPr>
        <p:spPr>
          <a:xfrm>
            <a:off x="3305992" y="3981084"/>
            <a:ext cx="3335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Update Budgets</a:t>
            </a:r>
            <a:endParaRPr lang="en-US" sz="2800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6B3E612-5EFC-4593-8F1C-A31F2F6EFD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915" y="4861568"/>
            <a:ext cx="1996432" cy="19964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22D2D2A-9311-4C44-A46A-36807A8AB7C4}"/>
              </a:ext>
            </a:extLst>
          </p:cNvPr>
          <p:cNvSpPr txBox="1"/>
          <p:nvPr/>
        </p:nvSpPr>
        <p:spPr>
          <a:xfrm>
            <a:off x="3690559" y="4421326"/>
            <a:ext cx="3553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Track MX Records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43605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Image result for general aviation takeoff">
            <a:extLst>
              <a:ext uri="{FF2B5EF4-FFF2-40B4-BE49-F238E27FC236}">
                <a16:creationId xmlns:a16="http://schemas.microsoft.com/office/drawing/2014/main" id="{C65B800C-69EF-49F4-BC04-ED52BB478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677" y="2928195"/>
            <a:ext cx="5960972" cy="3453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D1972B1-9440-470A-B788-F470300C8B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46" y="4892898"/>
            <a:ext cx="2304834" cy="2304834"/>
          </a:xfrm>
          <a:prstGeom prst="rect">
            <a:avLst/>
          </a:prstGeom>
        </p:spPr>
      </p:pic>
      <p:pic>
        <p:nvPicPr>
          <p:cNvPr id="19" name="Picture 1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416A0C6-73B4-4939-AB1A-1FDC136CBD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61" y="3842459"/>
            <a:ext cx="1886599" cy="18865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ABF54E-E677-4222-9C25-15C045E8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Flying </a:t>
            </a:r>
            <a:r>
              <a:rPr lang="en-US" dirty="0">
                <a:solidFill>
                  <a:srgbClr val="FF0000"/>
                </a:solidFill>
              </a:rPr>
              <a:t>Club Works</a:t>
            </a: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58FEDA7-706D-4319-97F7-040D19F755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8" y="3645838"/>
            <a:ext cx="2114943" cy="13255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1AC2B8-288C-4B06-9890-9262C57C4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1" y="2721884"/>
            <a:ext cx="2156791" cy="2156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E55177-760F-4423-BBE4-1FED37A3BC53}"/>
              </a:ext>
            </a:extLst>
          </p:cNvPr>
          <p:cNvSpPr txBox="1"/>
          <p:nvPr/>
        </p:nvSpPr>
        <p:spPr>
          <a:xfrm>
            <a:off x="137225" y="1480555"/>
            <a:ext cx="177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Your Pilot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E3CF9-059D-4688-A69C-C5CE78A368FC}"/>
              </a:ext>
            </a:extLst>
          </p:cNvPr>
          <p:cNvSpPr txBox="1"/>
          <p:nvPr/>
        </p:nvSpPr>
        <p:spPr>
          <a:xfrm>
            <a:off x="774357" y="1852474"/>
            <a:ext cx="194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Goes Flying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FA071C-5729-48C6-B74F-F244F2E26C4A}"/>
              </a:ext>
            </a:extLst>
          </p:cNvPr>
          <p:cNvSpPr txBox="1"/>
          <p:nvPr/>
        </p:nvSpPr>
        <p:spPr>
          <a:xfrm>
            <a:off x="1024359" y="2251352"/>
            <a:ext cx="232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Writes Times</a:t>
            </a:r>
            <a:endParaRPr lang="en-US" sz="2800" b="1" dirty="0"/>
          </a:p>
        </p:txBody>
      </p:sp>
      <p:pic>
        <p:nvPicPr>
          <p:cNvPr id="8" name="Picture 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AF9CC1B-EE22-4FFC-B5C7-BFC91350A9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6127"/>
            <a:ext cx="2126910" cy="3008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3BD718-3FBC-4416-9C3A-242A39E20654}"/>
              </a:ext>
            </a:extLst>
          </p:cNvPr>
          <p:cNvSpPr txBox="1"/>
          <p:nvPr/>
        </p:nvSpPr>
        <p:spPr>
          <a:xfrm>
            <a:off x="1242225" y="2674748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Pickup Logbook</a:t>
            </a:r>
            <a:endParaRPr lang="en-US" sz="2800" b="1" dirty="0"/>
          </a:p>
        </p:txBody>
      </p:sp>
      <p:pic>
        <p:nvPicPr>
          <p:cNvPr id="10" name="Picture 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8B8ABBA5-D4B8-47D0-8245-C237E7CCA9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8943" y="4978460"/>
            <a:ext cx="1886599" cy="1886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E502E3-AB6B-448C-97A4-C5B4209AAE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" y="2003775"/>
            <a:ext cx="911354" cy="24140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938D27-00B0-4104-B993-87156CB1B60C}"/>
              </a:ext>
            </a:extLst>
          </p:cNvPr>
          <p:cNvSpPr txBox="1"/>
          <p:nvPr/>
        </p:nvSpPr>
        <p:spPr>
          <a:xfrm>
            <a:off x="2271746" y="3091705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Send Invoices</a:t>
            </a:r>
            <a:endParaRPr lang="en-US" sz="2800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403209-FB20-449D-A50E-327A1ADC152A}"/>
              </a:ext>
            </a:extLst>
          </p:cNvPr>
          <p:cNvGrpSpPr/>
          <p:nvPr/>
        </p:nvGrpSpPr>
        <p:grpSpPr>
          <a:xfrm>
            <a:off x="1170600" y="5081690"/>
            <a:ext cx="1912619" cy="1733871"/>
            <a:chOff x="3498803" y="4844703"/>
            <a:chExt cx="1912619" cy="1733871"/>
          </a:xfrm>
        </p:grpSpPr>
        <p:pic>
          <p:nvPicPr>
            <p:cNvPr id="13" name="Picture 12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4360EB97-EE09-4724-A93F-8763F555E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98803" y="4878675"/>
              <a:ext cx="1699899" cy="1699899"/>
            </a:xfrm>
            <a:prstGeom prst="rect">
              <a:avLst/>
            </a:prstGeom>
          </p:spPr>
        </p:pic>
        <p:pic>
          <p:nvPicPr>
            <p:cNvPr id="14" name="Picture 13" descr="A close up of a womans face&#10;&#10;Description automatically generated">
              <a:extLst>
                <a:ext uri="{FF2B5EF4-FFF2-40B4-BE49-F238E27FC236}">
                  <a16:creationId xmlns:a16="http://schemas.microsoft.com/office/drawing/2014/main" id="{C6C33321-C8E6-4219-A2DA-172051E0F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05186" y="4844703"/>
              <a:ext cx="593516" cy="73196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D8E9AE-AB9C-4D0D-A5FF-685A0970C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5596" y="5197425"/>
              <a:ext cx="585826" cy="628128"/>
            </a:xfrm>
            <a:prstGeom prst="rect">
              <a:avLst/>
            </a:prstGeom>
          </p:spPr>
        </p:pic>
        <p:pic>
          <p:nvPicPr>
            <p:cNvPr id="16" name="Picture 15" descr="A close up of a logo&#10;&#10;Description automatically generated">
              <a:extLst>
                <a:ext uri="{FF2B5EF4-FFF2-40B4-BE49-F238E27FC236}">
                  <a16:creationId xmlns:a16="http://schemas.microsoft.com/office/drawing/2014/main" id="{11711E71-E4ED-437A-90AC-4FC35F277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6529" y="5260401"/>
              <a:ext cx="578134" cy="72427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89A8A34-2B8D-4066-B2C1-A83F3C388E95}"/>
              </a:ext>
            </a:extLst>
          </p:cNvPr>
          <p:cNvSpPr txBox="1"/>
          <p:nvPr/>
        </p:nvSpPr>
        <p:spPr>
          <a:xfrm>
            <a:off x="6348731" y="1487199"/>
            <a:ext cx="52602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While Your Pilots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</a:rPr>
              <a:t>Are Just Out Having Fun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FDF452D-3E1B-47CF-A9A9-A5459C518A9B}"/>
              </a:ext>
            </a:extLst>
          </p:cNvPr>
          <p:cNvSpPr txBox="1"/>
          <p:nvPr/>
        </p:nvSpPr>
        <p:spPr>
          <a:xfrm>
            <a:off x="2458721" y="3522853"/>
            <a:ext cx="3335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Receive Payment</a:t>
            </a:r>
            <a:endParaRPr lang="en-US" sz="2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772A32-C5A2-4807-B2E5-4B359CEF0436}"/>
              </a:ext>
            </a:extLst>
          </p:cNvPr>
          <p:cNvSpPr txBox="1"/>
          <p:nvPr/>
        </p:nvSpPr>
        <p:spPr>
          <a:xfrm>
            <a:off x="3305992" y="3981084"/>
            <a:ext cx="3335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Update Budgets</a:t>
            </a:r>
            <a:endParaRPr lang="en-US" sz="2800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6B3E612-5EFC-4593-8F1C-A31F2F6EFD6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915" y="4861568"/>
            <a:ext cx="1996432" cy="199643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22D2D2A-9311-4C44-A46A-36807A8AB7C4}"/>
              </a:ext>
            </a:extLst>
          </p:cNvPr>
          <p:cNvSpPr txBox="1"/>
          <p:nvPr/>
        </p:nvSpPr>
        <p:spPr>
          <a:xfrm>
            <a:off x="3690559" y="4421326"/>
            <a:ext cx="3553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Track MX Records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53433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</a:t>
            </a:r>
            <a:r>
              <a:rPr lang="en-US" dirty="0">
                <a:solidFill>
                  <a:srgbClr val="FF0000"/>
                </a:solidFill>
              </a:rPr>
              <a:t>Flying Club?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1174"/>
            <a:ext cx="10515600" cy="4755291"/>
          </a:xfrm>
        </p:spPr>
        <p:txBody>
          <a:bodyPr>
            <a:normAutofit/>
          </a:bodyPr>
          <a:lstStyle/>
          <a:p>
            <a:r>
              <a:rPr lang="en-US" dirty="0"/>
              <a:t>Not for Profit or </a:t>
            </a:r>
            <a:r>
              <a:rPr lang="en-US" dirty="0">
                <a:solidFill>
                  <a:srgbClr val="FF0000"/>
                </a:solidFill>
              </a:rPr>
              <a:t>For Profit</a:t>
            </a:r>
          </a:p>
          <a:p>
            <a:r>
              <a:rPr lang="en-US" dirty="0"/>
              <a:t>Defined Group of People Sharing or Co-Owning                 </a:t>
            </a:r>
            <a:r>
              <a:rPr lang="en-US" dirty="0">
                <a:solidFill>
                  <a:srgbClr val="FF0000"/>
                </a:solidFill>
              </a:rPr>
              <a:t>1 or More Plane</a:t>
            </a:r>
          </a:p>
          <a:p>
            <a:r>
              <a:rPr lang="en-US" dirty="0"/>
              <a:t>Splitting Costs to </a:t>
            </a:r>
            <a:r>
              <a:rPr lang="en-US" dirty="0">
                <a:solidFill>
                  <a:srgbClr val="FF0000"/>
                </a:solidFill>
              </a:rPr>
              <a:t>Save Money</a:t>
            </a:r>
          </a:p>
          <a:p>
            <a:r>
              <a:rPr lang="en-US" dirty="0"/>
              <a:t>Monthly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Dues</a:t>
            </a:r>
          </a:p>
          <a:p>
            <a:r>
              <a:rPr lang="en-US" dirty="0"/>
              <a:t>Hourly Rate </a:t>
            </a:r>
            <a:r>
              <a:rPr lang="en-US" dirty="0">
                <a:solidFill>
                  <a:srgbClr val="FF0000"/>
                </a:solidFill>
              </a:rPr>
              <a:t>to Fly</a:t>
            </a:r>
          </a:p>
          <a:p>
            <a:r>
              <a:rPr lang="en-US" dirty="0"/>
              <a:t>Reimbursements for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Fuel &amp; Other Expenses</a:t>
            </a:r>
          </a:p>
          <a:p>
            <a:r>
              <a:rPr lang="en-US" dirty="0"/>
              <a:t>Volunteers To </a:t>
            </a:r>
            <a:r>
              <a:rPr lang="en-US" dirty="0">
                <a:solidFill>
                  <a:srgbClr val="FF0000"/>
                </a:solidFill>
              </a:rPr>
              <a:t>Run The Club</a:t>
            </a:r>
          </a:p>
          <a:p>
            <a:r>
              <a:rPr lang="en-US" dirty="0"/>
              <a:t>Many Shapes </a:t>
            </a:r>
            <a:r>
              <a:rPr lang="en-US" dirty="0">
                <a:solidFill>
                  <a:srgbClr val="FF0000"/>
                </a:solidFill>
              </a:rPr>
              <a:t>and Sizes</a:t>
            </a:r>
          </a:p>
        </p:txBody>
      </p:sp>
    </p:spTree>
    <p:extLst>
      <p:ext uri="{BB962C8B-B14F-4D97-AF65-F5344CB8AC3E}">
        <p14:creationId xmlns:p14="http://schemas.microsoft.com/office/powerpoint/2010/main" val="63725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holding&#10;&#10;Description automatically generated">
            <a:extLst>
              <a:ext uri="{FF2B5EF4-FFF2-40B4-BE49-F238E27FC236}">
                <a16:creationId xmlns:a16="http://schemas.microsoft.com/office/drawing/2014/main" id="{0F8F6DDC-09CA-41C3-9B68-0AE75EED80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18" b="98182" l="59146" r="98819">
                        <a14:foregroundMark x1="91611" y1="11717" x2="91611" y2="11717"/>
                        <a14:foregroundMark x1="89098" y1="10343" x2="89098" y2="10343"/>
                        <a14:foregroundMark x1="85100" y1="8768" x2="85100" y2="8768"/>
                        <a14:foregroundMark x1="96608" y1="41414" x2="96608" y2="41414"/>
                        <a14:foregroundMark x1="97638" y1="30586" x2="97638" y2="30586"/>
                        <a14:foregroundMark x1="93943" y1="49657" x2="93943" y2="49657"/>
                        <a14:foregroundMark x1="89673" y1="93131" x2="89673" y2="93131"/>
                        <a14:foregroundMark x1="77892" y1="43758" x2="77892" y2="43758"/>
                        <a14:foregroundMark x1="88492" y1="68525" x2="88492" y2="68525"/>
                        <a14:foregroundMark x1="78619" y1="68727" x2="98819" y2="61091"/>
                        <a14:foregroundMark x1="98819" y1="61091" x2="94730" y2="39475"/>
                        <a14:foregroundMark x1="94730" y1="39475" x2="97941" y2="43758"/>
                        <a14:foregroundMark x1="95578" y1="98020" x2="70230" y2="98222"/>
                        <a14:foregroundMark x1="59176" y1="42384" x2="65385" y2="47313"/>
                        <a14:foregroundMark x1="65385" y1="47313" x2="71926" y2="44081"/>
                        <a14:foregroundMark x1="71926" y1="44081" x2="78861" y2="28000"/>
                        <a14:foregroundMark x1="78861" y1="28000" x2="85191" y2="32121"/>
                        <a14:foregroundMark x1="85191" y1="32121" x2="76227" y2="59596"/>
                        <a14:foregroundMark x1="76227" y1="59596" x2="62871" y2="57131"/>
                        <a14:foregroundMark x1="79225" y1="50263" x2="64173" y2="50828"/>
                        <a14:foregroundMark x1="91884" y1="47717" x2="85857" y2="53576"/>
                        <a14:foregroundMark x1="85857" y1="53576" x2="92944" y2="40202"/>
                        <a14:foregroundMark x1="92944" y1="40202" x2="94094" y2="30990"/>
                        <a14:foregroundMark x1="94094" y1="30990" x2="97335" y2="31192"/>
                        <a14:foregroundMark x1="98819" y1="30788" x2="92520" y2="25455"/>
                        <a14:foregroundMark x1="92520" y1="25455" x2="92489" y2="25293"/>
                        <a14:foregroundMark x1="95427" y1="32364" x2="81193" y2="24970"/>
                        <a14:foregroundMark x1="81193" y1="24970" x2="72502" y2="26505"/>
                        <a14:foregroundMark x1="72502" y1="26505" x2="68474" y2="26061"/>
                        <a14:foregroundMark x1="97335" y1="64808" x2="91036" y2="71111"/>
                        <a14:foregroundMark x1="91036" y1="71111" x2="82253" y2="72162"/>
                        <a14:foregroundMark x1="82253" y1="72162" x2="89491" y2="69818"/>
                        <a14:foregroundMark x1="89491" y1="69818" x2="95276" y2="77414"/>
                        <a14:foregroundMark x1="95276" y1="77414" x2="95336" y2="68162"/>
                        <a14:foregroundMark x1="95336" y1="68162" x2="87220" y2="69535"/>
                        <a14:foregroundMark x1="87220" y1="69535" x2="80709" y2="73616"/>
                        <a14:foregroundMark x1="80709" y1="73616" x2="76408" y2="74263"/>
                        <a14:foregroundMark x1="92641" y1="6424" x2="85706" y2="5818"/>
                        <a14:foregroundMark x1="85706" y1="5818" x2="85706" y2="5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886"/>
          <a:stretch/>
        </p:blipFill>
        <p:spPr>
          <a:xfrm flipH="1">
            <a:off x="0" y="1578928"/>
            <a:ext cx="3041088" cy="5167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 Flying Club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Need To Run?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33774" y="1825625"/>
            <a:ext cx="7820025" cy="4370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Schedule Aircraft &amp; Resources</a:t>
            </a:r>
          </a:p>
          <a:p>
            <a:r>
              <a:rPr lang="en-US" dirty="0"/>
              <a:t>Track Flight Time</a:t>
            </a:r>
          </a:p>
          <a:p>
            <a:r>
              <a:rPr lang="en-US" dirty="0"/>
              <a:t>Generate Invoices For</a:t>
            </a:r>
          </a:p>
          <a:p>
            <a:pPr lvl="1"/>
            <a:r>
              <a:rPr lang="en-US" dirty="0"/>
              <a:t>Flight Time</a:t>
            </a:r>
          </a:p>
          <a:p>
            <a:pPr lvl="1"/>
            <a:r>
              <a:rPr lang="en-US" dirty="0"/>
              <a:t>Monthly Dues &amp; Other Charges</a:t>
            </a:r>
          </a:p>
          <a:p>
            <a:r>
              <a:rPr lang="en-US" dirty="0"/>
              <a:t>Collect Payments</a:t>
            </a:r>
          </a:p>
          <a:p>
            <a:r>
              <a:rPr lang="en-US" dirty="0"/>
              <a:t>Track Budgets &amp; Expenses</a:t>
            </a:r>
          </a:p>
          <a:p>
            <a:r>
              <a:rPr lang="en-US" dirty="0"/>
              <a:t>Keep Aircraft MX Up to Date</a:t>
            </a:r>
          </a:p>
        </p:txBody>
      </p:sp>
    </p:spTree>
    <p:extLst>
      <p:ext uri="{BB962C8B-B14F-4D97-AF65-F5344CB8AC3E}">
        <p14:creationId xmlns:p14="http://schemas.microsoft.com/office/powerpoint/2010/main" val="42226266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50503-9BE2-474D-9431-500213247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</a:t>
            </a:r>
            <a:r>
              <a:rPr lang="en-US" dirty="0">
                <a:solidFill>
                  <a:srgbClr val="FF0000"/>
                </a:solidFill>
              </a:rPr>
              <a:t>Automate a Club?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C942F3C-F019-4AC9-BF75-A54A70457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32" y="1461109"/>
            <a:ext cx="6443226" cy="51384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FD3144-E6CD-426B-86AB-1EAF944067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167" y="3528390"/>
            <a:ext cx="4498716" cy="287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3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7C0B997-E10A-483D-A17D-548908945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</a:t>
            </a:r>
            <a:r>
              <a:rPr lang="en-US" dirty="0">
                <a:solidFill>
                  <a:srgbClr val="FF0000"/>
                </a:solidFill>
              </a:rPr>
              <a:t>Pilot Partner</a:t>
            </a:r>
            <a:r>
              <a:rPr lang="en-US" dirty="0"/>
              <a:t> Works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679D83-7094-4219-B008-2FBE7B071575}"/>
              </a:ext>
            </a:extLst>
          </p:cNvPr>
          <p:cNvSpPr txBox="1"/>
          <p:nvPr/>
        </p:nvSpPr>
        <p:spPr>
          <a:xfrm>
            <a:off x="415450" y="1369606"/>
            <a:ext cx="1991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Your Pilots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90318D-60C5-466F-AFC8-DEDE27E9628F}"/>
              </a:ext>
            </a:extLst>
          </p:cNvPr>
          <p:cNvSpPr txBox="1"/>
          <p:nvPr/>
        </p:nvSpPr>
        <p:spPr>
          <a:xfrm>
            <a:off x="7214031" y="1369606"/>
            <a:ext cx="2867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Your Volunteers</a:t>
            </a:r>
          </a:p>
        </p:txBody>
      </p:sp>
      <p:pic>
        <p:nvPicPr>
          <p:cNvPr id="16" name="Picture 1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436C95A-56AB-4A2E-9135-F3CCD321B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67" b="99431" l="556" r="96667">
                        <a14:foregroundMark x1="4444" y1="84630" x2="15833" y2="94118"/>
                        <a14:foregroundMark x1="15833" y1="94118" x2="39583" y2="40417"/>
                        <a14:foregroundMark x1="39583" y1="40417" x2="46806" y2="36812"/>
                        <a14:foregroundMark x1="46806" y1="36812" x2="29167" y2="55598"/>
                        <a14:foregroundMark x1="29167" y1="55598" x2="17500" y2="73245"/>
                        <a14:foregroundMark x1="17500" y1="73245" x2="13333" y2="87097"/>
                        <a14:foregroundMark x1="13333" y1="87097" x2="25139" y2="86717"/>
                        <a14:foregroundMark x1="25139" y1="86717" x2="38333" y2="88425"/>
                        <a14:foregroundMark x1="38333" y1="88425" x2="50556" y2="88046"/>
                        <a14:foregroundMark x1="50556" y1="88046" x2="54028" y2="88046"/>
                        <a14:foregroundMark x1="4028" y1="76091" x2="2361" y2="88805"/>
                        <a14:foregroundMark x1="2361" y1="88805" x2="6111" y2="88615"/>
                        <a14:foregroundMark x1="1111" y1="98861" x2="21250" y2="99431"/>
                        <a14:foregroundMark x1="82083" y1="9108" x2="84444" y2="16129"/>
                        <a14:foregroundMark x1="84444" y1="16129" x2="91944" y2="27514"/>
                        <a14:foregroundMark x1="91944" y1="27514" x2="44028" y2="68501"/>
                        <a14:foregroundMark x1="44028" y1="68501" x2="53333" y2="59013"/>
                        <a14:foregroundMark x1="53333" y1="59013" x2="58611" y2="59772"/>
                        <a14:foregroundMark x1="58611" y1="59772" x2="66667" y2="31309"/>
                        <a14:foregroundMark x1="66667" y1="31309" x2="72361" y2="27514"/>
                        <a14:foregroundMark x1="72361" y1="27514" x2="48750" y2="46679"/>
                        <a14:foregroundMark x1="42222" y1="56167" x2="48056" y2="52751"/>
                        <a14:foregroundMark x1="48056" y1="52751" x2="47500" y2="54839"/>
                        <a14:foregroundMark x1="50417" y1="72296" x2="74167" y2="46869"/>
                        <a14:foregroundMark x1="74167" y1="46869" x2="81667" y2="27704"/>
                        <a14:foregroundMark x1="81667" y1="27704" x2="73611" y2="20114"/>
                        <a14:foregroundMark x1="73611" y1="20114" x2="75833" y2="26565"/>
                        <a14:foregroundMark x1="75833" y1="26565" x2="78611" y2="30550"/>
                        <a14:foregroundMark x1="58194" y1="32258" x2="82917" y2="4175"/>
                        <a14:foregroundMark x1="96528" y1="24858" x2="95417" y2="23340"/>
                        <a14:foregroundMark x1="67361" y1="20683" x2="71944" y2="13852"/>
                        <a14:foregroundMark x1="71944" y1="13852" x2="76806" y2="10247"/>
                        <a14:foregroundMark x1="96667" y1="24668" x2="83194" y2="2467"/>
                        <a14:foregroundMark x1="41667" y1="57495" x2="43889" y2="60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973" y="3016250"/>
            <a:ext cx="5194852" cy="380234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A2ADD5-3480-405F-9E9F-0201AF7E8537}"/>
              </a:ext>
            </a:extLst>
          </p:cNvPr>
          <p:cNvSpPr txBox="1"/>
          <p:nvPr/>
        </p:nvSpPr>
        <p:spPr>
          <a:xfrm>
            <a:off x="451893" y="1954381"/>
            <a:ext cx="46512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Uses Mobile 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Logs Flights As They Happen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Submits Fuel Reimbursements From the 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Views &amp; Pays Invoices From the App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F21AF6-FF25-4A8B-BF99-A87CE7704FC7}"/>
              </a:ext>
            </a:extLst>
          </p:cNvPr>
          <p:cNvSpPr txBox="1"/>
          <p:nvPr/>
        </p:nvSpPr>
        <p:spPr>
          <a:xfrm>
            <a:off x="7262203" y="1908214"/>
            <a:ext cx="41891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Uses Pilot Partner Web Portal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Reviews Flights &amp; Fuel Reimbursements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Generates Invoices with 1 Button</a:t>
            </a:r>
          </a:p>
        </p:txBody>
      </p:sp>
      <p:pic>
        <p:nvPicPr>
          <p:cNvPr id="3" name="Picture 2" descr="A picture containing computer, person, suit&#10;&#10;Description automatically generated">
            <a:extLst>
              <a:ext uri="{FF2B5EF4-FFF2-40B4-BE49-F238E27FC236}">
                <a16:creationId xmlns:a16="http://schemas.microsoft.com/office/drawing/2014/main" id="{B04B71D6-9EA6-45F2-AD2F-0366087222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0" b="89980" l="6364" r="92545">
                        <a14:foregroundMark x1="31697" y1="64040" x2="31273" y2="50465"/>
                        <a14:foregroundMark x1="31273" y1="50465" x2="41758" y2="41697"/>
                        <a14:foregroundMark x1="41758" y1="41697" x2="41576" y2="31111"/>
                        <a14:foregroundMark x1="41576" y1="31111" x2="39879" y2="40727"/>
                        <a14:foregroundMark x1="39879" y1="40727" x2="43212" y2="40444"/>
                        <a14:foregroundMark x1="23636" y1="54343" x2="23636" y2="47960"/>
                        <a14:foregroundMark x1="13636" y1="63030" x2="6424" y2="76364"/>
                        <a14:foregroundMark x1="32970" y1="82465" x2="32545" y2="76808"/>
                        <a14:foregroundMark x1="29515" y1="80000" x2="32303" y2="74788"/>
                        <a14:foregroundMark x1="44485" y1="28970" x2="32121" y2="32808"/>
                        <a14:foregroundMark x1="32121" y1="32808" x2="31212" y2="34061"/>
                        <a14:foregroundMark x1="82727" y1="20162" x2="86606" y2="27394"/>
                        <a14:foregroundMark x1="86606" y1="27394" x2="82727" y2="22465"/>
                        <a14:foregroundMark x1="88848" y1="30424" x2="86424" y2="29697"/>
                        <a14:foregroundMark x1="89697" y1="29414" x2="86667" y2="29131"/>
                        <a14:foregroundMark x1="90788" y1="78101" x2="88848" y2="65778"/>
                        <a14:foregroundMark x1="88848" y1="65778" x2="92545" y2="60283"/>
                        <a14:foregroundMark x1="39515" y1="60000" x2="50606" y2="60000"/>
                        <a14:foregroundMark x1="50606" y1="60000" x2="71212" y2="58707"/>
                        <a14:foregroundMark x1="32970" y1="84202" x2="31212" y2="80727"/>
                        <a14:foregroundMark x1="32121" y1="86222" x2="27515" y2="81899"/>
                        <a14:foregroundMark x1="44909" y1="59838" x2="57333" y2="59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18"/>
          <a:stretch/>
        </p:blipFill>
        <p:spPr>
          <a:xfrm>
            <a:off x="8384081" y="2286000"/>
            <a:ext cx="3988905" cy="509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58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ot Partner Intr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3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C722-E7A7-4848-86C8-98219EB5B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Pilot</a:t>
            </a:r>
            <a:br>
              <a:rPr lang="en-US" dirty="0"/>
            </a:br>
            <a:r>
              <a:rPr lang="en-US" sz="4000" dirty="0">
                <a:solidFill>
                  <a:srgbClr val="FF0000"/>
                </a:solidFill>
              </a:rPr>
              <a:t>Aircraft Scheduling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ED8F9-4031-4E1F-9841-F35515A12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2470" y="1616903"/>
            <a:ext cx="8491330" cy="49528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Integration with Google Calendar</a:t>
            </a:r>
          </a:p>
          <a:p>
            <a:r>
              <a:rPr lang="en-US" dirty="0"/>
              <a:t>Accessible From: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Computers, iPhones, Android Phones, etc.</a:t>
            </a:r>
          </a:p>
          <a:p>
            <a:r>
              <a:rPr lang="en-US" dirty="0"/>
              <a:t>Different Calendar for </a:t>
            </a:r>
            <a:r>
              <a:rPr lang="en-US" dirty="0">
                <a:solidFill>
                  <a:srgbClr val="FF0000"/>
                </a:solidFill>
              </a:rPr>
              <a:t>Each Aircraft</a:t>
            </a:r>
          </a:p>
          <a:p>
            <a:r>
              <a:rPr lang="en-US" dirty="0"/>
              <a:t>Make Calendar </a:t>
            </a:r>
            <a:r>
              <a:rPr lang="en-US" dirty="0">
                <a:solidFill>
                  <a:srgbClr val="FF0000"/>
                </a:solidFill>
              </a:rPr>
              <a:t>Entries Like Normal</a:t>
            </a:r>
          </a:p>
          <a:p>
            <a:r>
              <a:rPr lang="en-US" dirty="0"/>
              <a:t>Schedule Rules &amp; Restrictions</a:t>
            </a:r>
          </a:p>
          <a:p>
            <a:r>
              <a:rPr lang="en-US" dirty="0"/>
              <a:t>Handles: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Primary Reservations</a:t>
            </a:r>
          </a:p>
          <a:p>
            <a:pPr lvl="1"/>
            <a:r>
              <a:rPr lang="en-US" dirty="0"/>
              <a:t>Backup Reservations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Maintenance Reservations</a:t>
            </a:r>
          </a:p>
          <a:p>
            <a:pPr lvl="1"/>
            <a:r>
              <a:rPr lang="en-US" dirty="0"/>
              <a:t>Reservation Rules</a:t>
            </a: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2D46ED38-AF76-41C6-97D4-7C78681EC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3" y="1540013"/>
            <a:ext cx="2161356" cy="495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31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C722-E7A7-4848-86C8-98219EB5B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Pilots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</a:rPr>
              <a:t>Logging a Flight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ED8F9-4031-4E1F-9841-F35515A12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4678" y="1825625"/>
            <a:ext cx="7861852" cy="4833592"/>
          </a:xfrm>
        </p:spPr>
        <p:txBody>
          <a:bodyPr>
            <a:normAutofit/>
          </a:bodyPr>
          <a:lstStyle/>
          <a:p>
            <a:r>
              <a:rPr lang="en-US" dirty="0"/>
              <a:t>Pilots Should Log Their Flight Before the Next Pilot Flies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Works on iPhone, iPad, Android</a:t>
            </a:r>
          </a:p>
          <a:p>
            <a:r>
              <a:rPr lang="en-US" dirty="0"/>
              <a:t>Log Before You Leave the Plane</a:t>
            </a:r>
          </a:p>
          <a:p>
            <a:r>
              <a:rPr lang="en-US" dirty="0"/>
              <a:t>Most Fields are Preselected For You</a:t>
            </a:r>
          </a:p>
          <a:p>
            <a:r>
              <a:rPr lang="en-US" dirty="0"/>
              <a:t>Enter Hobbs/Tach Start &amp; End</a:t>
            </a:r>
          </a:p>
          <a:p>
            <a:r>
              <a:rPr lang="en-US" dirty="0"/>
              <a:t>On Average 1 Minute to Log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 descr="A picture containing person, man&#10;&#10;Description automatically generated">
            <a:extLst>
              <a:ext uri="{FF2B5EF4-FFF2-40B4-BE49-F238E27FC236}">
                <a16:creationId xmlns:a16="http://schemas.microsoft.com/office/drawing/2014/main" id="{58FE8218-BE8B-4A47-90FF-CA0D2A653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608"/>
            <a:ext cx="4360793" cy="581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59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C722-E7A7-4848-86C8-98219EB5B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Pilot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</a:rPr>
              <a:t>Examples of Logging a Flight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ED8F9-4031-4E1F-9841-F35515A12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2470" y="1616903"/>
            <a:ext cx="8491330" cy="49528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Easy Entry for Meter Time</a:t>
            </a:r>
          </a:p>
          <a:p>
            <a:pPr lvl="1"/>
            <a:r>
              <a:rPr lang="en-US" dirty="0"/>
              <a:t>Enter Hobbs/Tach Start &amp; End Time</a:t>
            </a:r>
          </a:p>
          <a:p>
            <a:pPr lvl="1"/>
            <a:r>
              <a:rPr lang="en-US" dirty="0"/>
              <a:t>No Math Required for Total Time</a:t>
            </a:r>
          </a:p>
          <a:p>
            <a:pPr lvl="1"/>
            <a:r>
              <a:rPr lang="en-US" dirty="0"/>
              <a:t>Enter Custom Field Information</a:t>
            </a:r>
          </a:p>
          <a:p>
            <a:r>
              <a:rPr lang="en-US" dirty="0">
                <a:solidFill>
                  <a:srgbClr val="FF0000"/>
                </a:solidFill>
              </a:rPr>
              <a:t>Create Logs from:</a:t>
            </a:r>
          </a:p>
          <a:p>
            <a:pPr lvl="1"/>
            <a:r>
              <a:rPr lang="en-US" dirty="0"/>
              <a:t>Web Browser on any Computer</a:t>
            </a:r>
          </a:p>
          <a:p>
            <a:pPr lvl="1"/>
            <a:r>
              <a:rPr lang="en-US" dirty="0"/>
              <a:t>iPhone &amp; iPads</a:t>
            </a:r>
          </a:p>
          <a:p>
            <a:pPr lvl="1"/>
            <a:r>
              <a:rPr lang="en-US" dirty="0"/>
              <a:t>Android Phones and Tablets</a:t>
            </a:r>
          </a:p>
          <a:p>
            <a:r>
              <a:rPr lang="en-US" dirty="0"/>
              <a:t>Best done </a:t>
            </a:r>
            <a:r>
              <a:rPr lang="en-US" dirty="0">
                <a:solidFill>
                  <a:srgbClr val="FF0000"/>
                </a:solidFill>
              </a:rPr>
              <a:t>Immediately After Flight </a:t>
            </a:r>
          </a:p>
        </p:txBody>
      </p:sp>
      <p:pic>
        <p:nvPicPr>
          <p:cNvPr id="6" name="Picture 5" descr="A close up of a computer&#10;&#10;Description automatically generated">
            <a:extLst>
              <a:ext uri="{FF2B5EF4-FFF2-40B4-BE49-F238E27FC236}">
                <a16:creationId xmlns:a16="http://schemas.microsoft.com/office/drawing/2014/main" id="{1B4A0AE2-79D2-43F3-BE40-B9458A45E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30" y="1467815"/>
            <a:ext cx="2287137" cy="524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12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man, sitting, table&#10;&#10;Description automatically generated">
            <a:extLst>
              <a:ext uri="{FF2B5EF4-FFF2-40B4-BE49-F238E27FC236}">
                <a16:creationId xmlns:a16="http://schemas.microsoft.com/office/drawing/2014/main" id="{C78356E6-E410-4EAA-838A-FF1BDA55FD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4703" l="10000" r="91833">
                        <a14:foregroundMark x1="71456" y1="67165" x2="78383" y2="65548"/>
                        <a14:foregroundMark x1="21779" y1="78649" x2="27089" y2="67974"/>
                        <a14:foregroundMark x1="27089" y1="67974" x2="28706" y2="67974"/>
                        <a14:foregroundMark x1="61806" y1="75900" x2="66011" y2="76708"/>
                        <a14:foregroundMark x1="50728" y1="70441" x2="49084" y2="70724"/>
                        <a14:foregroundMark x1="63827" y1="94743" x2="71456" y2="90093"/>
                        <a14:foregroundMark x1="91105" y1="87101" x2="91833" y2="87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638" y="507365"/>
            <a:ext cx="6820021" cy="45454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9F9621-3360-4FDA-A633-20FFBBD07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Pilots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</a:rPr>
              <a:t>Submitting Fuel Reimbursement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3F038-DBF9-4F8A-A757-1675EC80B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232" y="1602105"/>
            <a:ext cx="7371080" cy="489077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Pilots Upload Receipts on </a:t>
            </a:r>
            <a:r>
              <a:rPr lang="en-US" dirty="0">
                <a:solidFill>
                  <a:srgbClr val="FF0000"/>
                </a:solidFill>
              </a:rPr>
              <a:t>iPhone/Android </a:t>
            </a:r>
          </a:p>
          <a:p>
            <a:r>
              <a:rPr lang="en-US" dirty="0">
                <a:solidFill>
                  <a:srgbClr val="FF0000"/>
                </a:solidFill>
              </a:rPr>
              <a:t>Pilots Enter</a:t>
            </a:r>
          </a:p>
          <a:p>
            <a:pPr lvl="1"/>
            <a:r>
              <a:rPr lang="en-US" dirty="0"/>
              <a:t>Total Gallons Purchased</a:t>
            </a:r>
          </a:p>
          <a:p>
            <a:pPr lvl="1"/>
            <a:r>
              <a:rPr lang="en-US" dirty="0"/>
              <a:t>Total Fuel Cost</a:t>
            </a:r>
          </a:p>
          <a:p>
            <a:r>
              <a:rPr lang="en-US" dirty="0">
                <a:solidFill>
                  <a:srgbClr val="FF0000"/>
                </a:solidFill>
              </a:rPr>
              <a:t>Reimbursement Modes</a:t>
            </a:r>
          </a:p>
          <a:p>
            <a:pPr lvl="1"/>
            <a:r>
              <a:rPr lang="en-US" dirty="0"/>
              <a:t>Fixed Price Per Gallon</a:t>
            </a:r>
          </a:p>
          <a:p>
            <a:pPr lvl="1"/>
            <a:r>
              <a:rPr lang="en-US" dirty="0"/>
              <a:t>Reimburse on Total Price</a:t>
            </a:r>
          </a:p>
          <a:p>
            <a:r>
              <a:rPr lang="en-US" dirty="0"/>
              <a:t>Adjusted Reimbursement for </a:t>
            </a:r>
            <a:r>
              <a:rPr lang="en-US" dirty="0">
                <a:solidFill>
                  <a:srgbClr val="FF0000"/>
                </a:solidFill>
              </a:rPr>
              <a:t>MX Flights</a:t>
            </a:r>
          </a:p>
          <a:p>
            <a:r>
              <a:rPr lang="en-US" dirty="0"/>
              <a:t>Credit Automatically Applied on Next Invoice</a:t>
            </a:r>
          </a:p>
        </p:txBody>
      </p:sp>
    </p:spTree>
    <p:extLst>
      <p:ext uri="{BB962C8B-B14F-4D97-AF65-F5344CB8AC3E}">
        <p14:creationId xmlns:p14="http://schemas.microsoft.com/office/powerpoint/2010/main" val="408899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C722-E7A7-4848-86C8-98219EB5B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Pilot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</a:rPr>
              <a:t>Preview of Pending Charges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C18B25-8649-4C9F-81FE-178056E628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3021" y="1699377"/>
            <a:ext cx="9464675" cy="47934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116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C722-E7A7-4848-86C8-98219EB5B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Pilot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</a:rPr>
              <a:t>How Pilots Receive &amp; Pays Invoices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ED8F9-4031-4E1F-9841-F35515A12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4678" y="1825625"/>
            <a:ext cx="7861852" cy="4833592"/>
          </a:xfrm>
        </p:spPr>
        <p:txBody>
          <a:bodyPr>
            <a:normAutofit/>
          </a:bodyPr>
          <a:lstStyle/>
          <a:p>
            <a:r>
              <a:rPr lang="en-US" dirty="0"/>
              <a:t>Invoices Generated by Club Admin</a:t>
            </a:r>
          </a:p>
          <a:p>
            <a:r>
              <a:rPr lang="en-US" dirty="0">
                <a:solidFill>
                  <a:srgbClr val="FF0000"/>
                </a:solidFill>
              </a:rPr>
              <a:t>Automatic Emails Sent to Members</a:t>
            </a:r>
          </a:p>
          <a:p>
            <a:r>
              <a:rPr lang="en-US" dirty="0"/>
              <a:t>Pilots View &amp; Pay Invoices in App &amp; In Web Portal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Pilots Can Store Credit Cards &amp; Bank Accounts for Quick Payments</a:t>
            </a:r>
          </a:p>
          <a:p>
            <a:r>
              <a:rPr lang="en-US" dirty="0"/>
              <a:t>Pilots Pay with Just a Couple of Clicks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852DEC-9E15-44EF-869A-2B746599A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70" y="2105507"/>
            <a:ext cx="3656307" cy="401540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2793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using a computer&#10;&#10;Description automatically generated">
            <a:extLst>
              <a:ext uri="{FF2B5EF4-FFF2-40B4-BE49-F238E27FC236}">
                <a16:creationId xmlns:a16="http://schemas.microsoft.com/office/drawing/2014/main" id="{92FB84DC-FD37-4FB5-B6F0-5799E81BD6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 r="11111"/>
          <a:stretch/>
        </p:blipFill>
        <p:spPr>
          <a:xfrm>
            <a:off x="6207760" y="0"/>
            <a:ext cx="59842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92A891-47E4-44E3-BBD8-42DB7A7FA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7" y="49553"/>
            <a:ext cx="7010400" cy="1325563"/>
          </a:xfrm>
        </p:spPr>
        <p:txBody>
          <a:bodyPr>
            <a:normAutofit/>
          </a:bodyPr>
          <a:lstStyle/>
          <a:p>
            <a:r>
              <a:rPr lang="en-US" dirty="0"/>
              <a:t>From the Club’s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</a:rPr>
              <a:t>Point of View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F5B5A-138C-4D2A-89DC-5D12A8479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9080" y="1774825"/>
            <a:ext cx="6852920" cy="4370840"/>
          </a:xfrm>
        </p:spPr>
        <p:txBody>
          <a:bodyPr/>
          <a:lstStyle/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25613A-A9C8-407F-8F1C-A78C9514E671}"/>
              </a:ext>
            </a:extLst>
          </p:cNvPr>
          <p:cNvSpPr txBox="1">
            <a:spLocks/>
          </p:cNvSpPr>
          <p:nvPr/>
        </p:nvSpPr>
        <p:spPr>
          <a:xfrm>
            <a:off x="417444" y="1424669"/>
            <a:ext cx="7861852" cy="483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is Required From Your Volunteers?</a:t>
            </a:r>
          </a:p>
          <a:p>
            <a:r>
              <a:rPr lang="en-US" dirty="0">
                <a:solidFill>
                  <a:srgbClr val="FF0000"/>
                </a:solidFill>
              </a:rPr>
              <a:t>How Much Time Does it Take Each Month?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183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A1D89A8-61B8-44AB-8591-43FDD7226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29" y="1690688"/>
            <a:ext cx="3639681" cy="452230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62DAFD-09E1-4057-815B-376B4A8C9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Monthly Invoices</a:t>
            </a:r>
            <a:br>
              <a:rPr lang="en-US" dirty="0"/>
            </a:br>
            <a:r>
              <a:rPr lang="en-US" sz="3200" dirty="0">
                <a:solidFill>
                  <a:srgbClr val="FF0000"/>
                </a:solidFill>
              </a:rPr>
              <a:t>With a Click of the Button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0A8F6-AE79-45DD-8AC7-4DA6D7251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130" y="1825625"/>
            <a:ext cx="7129669" cy="4370840"/>
          </a:xfrm>
        </p:spPr>
        <p:txBody>
          <a:bodyPr>
            <a:normAutofit/>
          </a:bodyPr>
          <a:lstStyle/>
          <a:p>
            <a:r>
              <a:rPr lang="en-US" dirty="0"/>
              <a:t>When Ready, Click “Generate”</a:t>
            </a:r>
          </a:p>
          <a:p>
            <a:r>
              <a:rPr lang="en-US" dirty="0">
                <a:solidFill>
                  <a:srgbClr val="FF0000"/>
                </a:solidFill>
              </a:rPr>
              <a:t>Recommend Review of</a:t>
            </a:r>
          </a:p>
          <a:p>
            <a:pPr lvl="1"/>
            <a:r>
              <a:rPr lang="en-US" dirty="0"/>
              <a:t>Flights</a:t>
            </a:r>
          </a:p>
          <a:p>
            <a:pPr lvl="1"/>
            <a:r>
              <a:rPr lang="en-US" dirty="0"/>
              <a:t>Fuel Reimbursements</a:t>
            </a:r>
          </a:p>
          <a:p>
            <a:r>
              <a:rPr lang="en-US" dirty="0">
                <a:solidFill>
                  <a:srgbClr val="FF0000"/>
                </a:solidFill>
              </a:rPr>
              <a:t>Emails Go Out</a:t>
            </a:r>
          </a:p>
          <a:p>
            <a:pPr lvl="1"/>
            <a:r>
              <a:rPr lang="en-US" dirty="0"/>
              <a:t>Members Pay Exact Amount on Invoice</a:t>
            </a:r>
          </a:p>
          <a:p>
            <a:pPr lvl="1"/>
            <a:r>
              <a:rPr lang="en-US" dirty="0"/>
              <a:t>Credit Cards or ACH</a:t>
            </a:r>
          </a:p>
          <a:p>
            <a:pPr lvl="1"/>
            <a:r>
              <a:rPr lang="en-US" dirty="0"/>
              <a:t>Manual Payments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27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top&#10;&#10;Description automatically generated">
            <a:extLst>
              <a:ext uri="{FF2B5EF4-FFF2-40B4-BE49-F238E27FC236}">
                <a16:creationId xmlns:a16="http://schemas.microsoft.com/office/drawing/2014/main" id="{3767A906-28C7-4246-8FD7-3AE54554EE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4"/>
          <a:stretch/>
        </p:blipFill>
        <p:spPr>
          <a:xfrm>
            <a:off x="1" y="1490869"/>
            <a:ext cx="42241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62DAFD-09E1-4057-815B-376B4A8C9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Adhoc</a:t>
            </a:r>
            <a:r>
              <a:rPr lang="en-US" dirty="0"/>
              <a:t> Charges &amp; Credits</a:t>
            </a:r>
            <a:br>
              <a:rPr lang="en-US" dirty="0"/>
            </a:br>
            <a:r>
              <a:rPr lang="en-US" sz="3200" dirty="0">
                <a:solidFill>
                  <a:srgbClr val="FF0000"/>
                </a:solidFill>
              </a:rPr>
              <a:t>Adjustments on Invoices for Members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0A8F6-AE79-45DD-8AC7-4DA6D7251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130" y="1825625"/>
            <a:ext cx="7129669" cy="43708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Useful For</a:t>
            </a:r>
          </a:p>
          <a:p>
            <a:pPr lvl="1"/>
            <a:r>
              <a:rPr lang="en-US" dirty="0"/>
              <a:t>Initiation Fees</a:t>
            </a:r>
          </a:p>
          <a:p>
            <a:pPr lvl="1"/>
            <a:r>
              <a:rPr lang="en-US" dirty="0"/>
              <a:t>Reimbursements for MX Items</a:t>
            </a:r>
          </a:p>
          <a:p>
            <a:pPr lvl="1"/>
            <a:r>
              <a:rPr lang="en-US" dirty="0"/>
              <a:t>Assessments for All/Some Members</a:t>
            </a:r>
          </a:p>
          <a:p>
            <a:r>
              <a:rPr lang="en-US" dirty="0"/>
              <a:t>Add to Member Account as Events Occur</a:t>
            </a:r>
          </a:p>
          <a:p>
            <a:r>
              <a:rPr lang="en-US" dirty="0"/>
              <a:t>Included on Next Invoice</a:t>
            </a:r>
          </a:p>
          <a:p>
            <a:r>
              <a:rPr lang="en-US" dirty="0"/>
              <a:t>Attach Receipts to Transaction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538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BFB9-8235-45AB-AB47-F99E49008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for Paying </a:t>
            </a:r>
            <a:r>
              <a:rPr lang="en-US" dirty="0">
                <a:solidFill>
                  <a:srgbClr val="FF0000"/>
                </a:solidFill>
              </a:rPr>
              <a:t>Invoices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62713-3EC0-4117-9D71-B3A011F39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8" y="1487695"/>
            <a:ext cx="6344476" cy="43708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Pilot Partner Fleet Pay</a:t>
            </a:r>
          </a:p>
          <a:p>
            <a:pPr lvl="1"/>
            <a:r>
              <a:rPr lang="en-US" dirty="0"/>
              <a:t>Integrates with Stripe</a:t>
            </a:r>
          </a:p>
          <a:p>
            <a:pPr lvl="1"/>
            <a:r>
              <a:rPr lang="en-US" dirty="0"/>
              <a:t>Free To Enable and Keep</a:t>
            </a:r>
          </a:p>
          <a:p>
            <a:pPr lvl="1"/>
            <a:r>
              <a:rPr lang="en-US" dirty="0"/>
              <a:t>Transaction Fee</a:t>
            </a:r>
          </a:p>
          <a:p>
            <a:pPr lvl="2"/>
            <a:r>
              <a:rPr lang="en-US" dirty="0"/>
              <a:t>0.9% with $6 Max – Bank Transfer</a:t>
            </a:r>
          </a:p>
          <a:p>
            <a:pPr lvl="2"/>
            <a:r>
              <a:rPr lang="en-US" dirty="0"/>
              <a:t>3.4% + $0.50 – Credit Cards</a:t>
            </a:r>
          </a:p>
          <a:p>
            <a:pPr lvl="1"/>
            <a:r>
              <a:rPr lang="en-US" dirty="0"/>
              <a:t>Option to Pass Fee to Member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C9BF8-B574-4388-A7AC-B37CC7B811B7}"/>
              </a:ext>
            </a:extLst>
          </p:cNvPr>
          <p:cNvSpPr txBox="1"/>
          <p:nvPr/>
        </p:nvSpPr>
        <p:spPr>
          <a:xfrm>
            <a:off x="6467064" y="1302026"/>
            <a:ext cx="5059018" cy="440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C06731-4974-44A2-B532-977E73560924}"/>
              </a:ext>
            </a:extLst>
          </p:cNvPr>
          <p:cNvSpPr txBox="1">
            <a:spLocks/>
          </p:cNvSpPr>
          <p:nvPr/>
        </p:nvSpPr>
        <p:spPr>
          <a:xfrm>
            <a:off x="6301408" y="1487695"/>
            <a:ext cx="5718315" cy="4370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Manual Payments</a:t>
            </a:r>
          </a:p>
          <a:p>
            <a:r>
              <a:rPr lang="en-US" dirty="0">
                <a:solidFill>
                  <a:srgbClr val="FF0000"/>
                </a:solidFill>
              </a:rPr>
              <a:t>QuickBooks Integration</a:t>
            </a:r>
          </a:p>
          <a:p>
            <a:pPr lvl="1"/>
            <a:r>
              <a:rPr lang="en-US" dirty="0"/>
              <a:t>Can Use QuickBooks Payments for Transaction Fee</a:t>
            </a:r>
          </a:p>
        </p:txBody>
      </p:sp>
      <p:pic>
        <p:nvPicPr>
          <p:cNvPr id="8" name="Picture 7" descr="A picture containing outdoor, tennis, person&#10;&#10;Description automatically generated">
            <a:extLst>
              <a:ext uri="{FF2B5EF4-FFF2-40B4-BE49-F238E27FC236}">
                <a16:creationId xmlns:a16="http://schemas.microsoft.com/office/drawing/2014/main" id="{52DCAFDB-B69F-4E3B-99D2-BE13742DDD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02" b="99515" l="8976" r="90000">
                        <a14:foregroundMark x1="19353" y1="48686" x2="18652" y2="19571"/>
                        <a14:foregroundMark x1="23693" y1="46098" x2="22345" y2="11444"/>
                        <a14:foregroundMark x1="26685" y1="24505" x2="22830" y2="27254"/>
                        <a14:foregroundMark x1="19057" y1="6227" x2="21375" y2="5782"/>
                        <a14:foregroundMark x1="18086" y1="91144" x2="16146" y2="82046"/>
                        <a14:foregroundMark x1="19542" y1="94945" x2="23154" y2="90416"/>
                        <a14:foregroundMark x1="23154" y1="90416" x2="23396" y2="89567"/>
                        <a14:foregroundMark x1="33261" y1="57986" x2="30728" y2="63930"/>
                        <a14:foregroundMark x1="30728" y1="63930" x2="32372" y2="68419"/>
                        <a14:foregroundMark x1="36631" y1="56086" x2="36550" y2="78407"/>
                        <a14:foregroundMark x1="23585" y1="97816" x2="23100" y2="93207"/>
                        <a14:foregroundMark x1="33154" y1="99555" x2="36631" y2="94622"/>
                        <a14:foregroundMark x1="36631" y1="94622" x2="36334" y2="93773"/>
                        <a14:foregroundMark x1="14420" y1="44359" x2="10836" y2="39345"/>
                        <a14:foregroundMark x1="10836" y1="39345" x2="8976" y2="32349"/>
                        <a14:foregroundMark x1="8976" y1="32349" x2="11887" y2="26486"/>
                        <a14:foregroundMark x1="11887" y1="26486" x2="11995" y2="26365"/>
                        <a14:foregroundMark x1="19811" y1="7521" x2="17898" y2="17266"/>
                        <a14:foregroundMark x1="24259" y1="17671" x2="23693" y2="198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026"/>
          <a:stretch/>
        </p:blipFill>
        <p:spPr>
          <a:xfrm flipH="1">
            <a:off x="9919247" y="2937771"/>
            <a:ext cx="2703443" cy="3920229"/>
          </a:xfrm>
          <a:prstGeom prst="rect">
            <a:avLst/>
          </a:prstGeom>
        </p:spPr>
      </p:pic>
      <p:pic>
        <p:nvPicPr>
          <p:cNvPr id="10" name="Picture 9" descr="A close up of a device&#10;&#10;Description automatically generated">
            <a:extLst>
              <a:ext uri="{FF2B5EF4-FFF2-40B4-BE49-F238E27FC236}">
                <a16:creationId xmlns:a16="http://schemas.microsoft.com/office/drawing/2014/main" id="{C703C223-114E-441B-8C20-30429BBEC1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92" y="3869496"/>
            <a:ext cx="3260035" cy="32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92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</a:t>
            </a:r>
            <a:r>
              <a:rPr lang="en-US" dirty="0">
                <a:solidFill>
                  <a:srgbClr val="FF0000"/>
                </a:solidFill>
              </a:rPr>
              <a:t>Ken VeArd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1809" y="1413672"/>
            <a:ext cx="6066729" cy="4802671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Started flying in 1997</a:t>
            </a:r>
          </a:p>
          <a:p>
            <a:r>
              <a:rPr lang="en-US" sz="2400" dirty="0"/>
              <a:t>SEL/MEL Instrument Rated</a:t>
            </a:r>
          </a:p>
          <a:p>
            <a:r>
              <a:rPr lang="en-US" sz="2400" dirty="0"/>
              <a:t>Approx. 1,450 hours</a:t>
            </a:r>
          </a:p>
          <a:p>
            <a:r>
              <a:rPr lang="en-US" sz="2400" dirty="0"/>
              <a:t>Time in: Bonanza, Cessna 414, Cessna Cardinal RG, Beech Sundowner, and more</a:t>
            </a:r>
          </a:p>
          <a:p>
            <a:r>
              <a:rPr lang="en-US" sz="2400" dirty="0"/>
              <a:t>Creator of Aviation Software since 1997</a:t>
            </a:r>
          </a:p>
          <a:p>
            <a:r>
              <a:rPr lang="en-US" sz="2400" dirty="0"/>
              <a:t>8+ Years Running Flying Clubs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I am not a CFI &amp; this content is not flight instruction.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picture containing person, person, outdoor&#10;&#10;Description automatically generated">
            <a:extLst>
              <a:ext uri="{FF2B5EF4-FFF2-40B4-BE49-F238E27FC236}">
                <a16:creationId xmlns:a16="http://schemas.microsoft.com/office/drawing/2014/main" id="{21452DBF-CAC0-42ED-AAF0-A6D9991140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1" t="-1" r="-10296" b="-10296"/>
          <a:stretch/>
        </p:blipFill>
        <p:spPr>
          <a:xfrm>
            <a:off x="736358" y="1495045"/>
            <a:ext cx="5359642" cy="513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80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D99A7D70-7F65-40C6-A327-966EA5760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4120" y="2159804"/>
            <a:ext cx="4851400" cy="4851400"/>
          </a:xfrm>
          <a:prstGeom prst="rect">
            <a:avLst/>
          </a:prstGeom>
        </p:spPr>
      </p:pic>
      <p:pic>
        <p:nvPicPr>
          <p:cNvPr id="1026" name="Picture 2" descr="Image result for quickbooks integration">
            <a:extLst>
              <a:ext uri="{FF2B5EF4-FFF2-40B4-BE49-F238E27FC236}">
                <a16:creationId xmlns:a16="http://schemas.microsoft.com/office/drawing/2014/main" id="{6576D298-C7DD-47E5-9264-29C7A2314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167" y1="40833" x2="36333" y2="41167"/>
                        <a14:foregroundMark x1="36333" y1="41167" x2="34500" y2="43833"/>
                        <a14:foregroundMark x1="47333" y1="40500" x2="47333" y2="65500"/>
                        <a14:foregroundMark x1="33000" y1="44667" x2="33667" y2="53167"/>
                        <a14:foregroundMark x1="33667" y1="53167" x2="42000" y2="59333"/>
                        <a14:foregroundMark x1="52500" y1="34667" x2="52500" y2="34667"/>
                        <a14:foregroundMark x1="52500" y1="34667" x2="52167" y2="53167"/>
                        <a14:foregroundMark x1="52167" y1="53167" x2="55333" y2="57667"/>
                        <a14:foregroundMark x1="63500" y1="55000" x2="54833" y2="58167"/>
                        <a14:foregroundMark x1="54833" y1="58167" x2="53333" y2="58167"/>
                        <a14:foregroundMark x1="57667" y1="39833" x2="64833" y2="45500"/>
                        <a14:foregroundMark x1="64833" y1="45500" x2="65333" y2="54167"/>
                        <a14:foregroundMark x1="65333" y1="54167" x2="65333" y2="54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31" y="661535"/>
            <a:ext cx="2951149" cy="295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5353C7-9D68-4151-97AE-90E6996DD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With </a:t>
            </a:r>
            <a:r>
              <a:rPr lang="en-US" dirty="0">
                <a:solidFill>
                  <a:srgbClr val="FF0000"/>
                </a:solidFill>
              </a:rPr>
              <a:t>QuickBooks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A09B6-8E3A-4EBE-B8AD-575948B66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1860" y="1825625"/>
            <a:ext cx="8391939" cy="4851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QuickBooks Online Only </a:t>
            </a:r>
            <a:r>
              <a:rPr lang="en-US" sz="2000" dirty="0"/>
              <a:t>(Simple Start or Better)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$20-$30/Mo or $215-$300/</a:t>
            </a:r>
            <a:r>
              <a:rPr lang="en-US" dirty="0" err="1">
                <a:solidFill>
                  <a:srgbClr val="FF0000"/>
                </a:solidFill>
              </a:rPr>
              <a:t>Yr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Keeps CPA &amp; Accountants Happy</a:t>
            </a:r>
          </a:p>
          <a:p>
            <a:pPr lvl="1"/>
            <a:r>
              <a:rPr lang="en-US" dirty="0"/>
              <a:t>Track Accounts Payable</a:t>
            </a:r>
          </a:p>
          <a:p>
            <a:r>
              <a:rPr lang="en-US" dirty="0"/>
              <a:t>Automatically Creates </a:t>
            </a:r>
            <a:r>
              <a:rPr lang="en-US" dirty="0">
                <a:solidFill>
                  <a:srgbClr val="FF0000"/>
                </a:solidFill>
              </a:rPr>
              <a:t>QB Invoices</a:t>
            </a:r>
          </a:p>
          <a:p>
            <a:r>
              <a:rPr lang="en-US" dirty="0"/>
              <a:t>QB Payments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Bank Transfer Available for a Fee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Credit Card Available for Transaction Fee</a:t>
            </a:r>
          </a:p>
          <a:p>
            <a:r>
              <a:rPr lang="en-US" dirty="0"/>
              <a:t>2 Way Integrated Payments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Pay in QuickBooks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Pay in Pilot Partner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109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using a computer&#10;&#10;Description automatically generated">
            <a:extLst>
              <a:ext uri="{FF2B5EF4-FFF2-40B4-BE49-F238E27FC236}">
                <a16:creationId xmlns:a16="http://schemas.microsoft.com/office/drawing/2014/main" id="{92FB84DC-FD37-4FB5-B6F0-5799E81BD6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 r="11111"/>
          <a:stretch/>
        </p:blipFill>
        <p:spPr>
          <a:xfrm>
            <a:off x="6207760" y="0"/>
            <a:ext cx="59842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92A891-47E4-44E3-BBD8-42DB7A7FA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7" y="49553"/>
            <a:ext cx="7010400" cy="1325563"/>
          </a:xfrm>
        </p:spPr>
        <p:txBody>
          <a:bodyPr>
            <a:normAutofit/>
          </a:bodyPr>
          <a:lstStyle/>
          <a:p>
            <a:r>
              <a:rPr lang="en-US" dirty="0"/>
              <a:t>Club Admins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</a:rPr>
              <a:t>Managing Members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F5B5A-138C-4D2A-89DC-5D12A8479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9080" y="1774825"/>
            <a:ext cx="6852920" cy="4370840"/>
          </a:xfrm>
        </p:spPr>
        <p:txBody>
          <a:bodyPr/>
          <a:lstStyle/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325613A-A9C8-407F-8F1C-A78C9514E671}"/>
              </a:ext>
            </a:extLst>
          </p:cNvPr>
          <p:cNvSpPr txBox="1">
            <a:spLocks/>
          </p:cNvSpPr>
          <p:nvPr/>
        </p:nvSpPr>
        <p:spPr>
          <a:xfrm>
            <a:off x="417444" y="1424669"/>
            <a:ext cx="7861852" cy="483359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ckwell Extra Bold" panose="020609030405050204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Inviting New Members</a:t>
            </a:r>
          </a:p>
          <a:p>
            <a:pPr lvl="1"/>
            <a:r>
              <a:rPr lang="en-US" dirty="0"/>
              <a:t>Enter Email Address</a:t>
            </a:r>
          </a:p>
          <a:p>
            <a:pPr lvl="1"/>
            <a:r>
              <a:rPr lang="en-US" dirty="0"/>
              <a:t>Member Signs Up &amp; Added to Fleet</a:t>
            </a:r>
          </a:p>
          <a:p>
            <a:r>
              <a:rPr lang="en-US" dirty="0"/>
              <a:t>Control Pilot Groups &amp; Permissions</a:t>
            </a:r>
          </a:p>
          <a:p>
            <a:r>
              <a:rPr lang="en-US" dirty="0">
                <a:solidFill>
                  <a:srgbClr val="FF0000"/>
                </a:solidFill>
              </a:rPr>
              <a:t>Removing Members</a:t>
            </a:r>
          </a:p>
          <a:p>
            <a:pPr lvl="1"/>
            <a:r>
              <a:rPr lang="en-US" dirty="0"/>
              <a:t>Disable Schedule Access</a:t>
            </a:r>
          </a:p>
          <a:p>
            <a:pPr lvl="1"/>
            <a:r>
              <a:rPr lang="en-US" dirty="0"/>
              <a:t>Make Inactive</a:t>
            </a:r>
          </a:p>
          <a:p>
            <a:r>
              <a:rPr lang="en-US" dirty="0" err="1">
                <a:solidFill>
                  <a:srgbClr val="FF0000"/>
                </a:solidFill>
              </a:rPr>
              <a:t>AdHoc</a:t>
            </a:r>
            <a:r>
              <a:rPr lang="en-US" dirty="0">
                <a:solidFill>
                  <a:srgbClr val="FF0000"/>
                </a:solidFill>
              </a:rPr>
              <a:t> Charges</a:t>
            </a:r>
          </a:p>
          <a:p>
            <a:pPr lvl="1"/>
            <a:r>
              <a:rPr lang="en-US" dirty="0"/>
              <a:t>Initiation Fees</a:t>
            </a:r>
          </a:p>
          <a:p>
            <a:pPr lvl="1"/>
            <a:r>
              <a:rPr lang="en-US" dirty="0"/>
              <a:t>Expense Reimbursements</a:t>
            </a:r>
          </a:p>
          <a:p>
            <a:pPr lvl="1"/>
            <a:r>
              <a:rPr lang="en-US" dirty="0"/>
              <a:t>Assessments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723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E363C-F175-43DC-9301-6C46B4F9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Aircraft MX Tracker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655E91-21D3-4C46-B45D-CFAD3E65E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83" y="1389462"/>
            <a:ext cx="9092381" cy="5192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8BE042-9EA0-43A7-8C50-3E612369E5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432" y="1471207"/>
            <a:ext cx="6683206" cy="5329857"/>
          </a:xfrm>
        </p:spPr>
      </p:pic>
    </p:spTree>
    <p:extLst>
      <p:ext uri="{BB962C8B-B14F-4D97-AF65-F5344CB8AC3E}">
        <p14:creationId xmlns:p14="http://schemas.microsoft.com/office/powerpoint/2010/main" val="3651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ky, grass, kite, outdoor&#10;&#10;Description automatically generated">
            <a:extLst>
              <a:ext uri="{FF2B5EF4-FFF2-40B4-BE49-F238E27FC236}">
                <a16:creationId xmlns:a16="http://schemas.microsoft.com/office/drawing/2014/main" id="{EAA5A230-93B5-4E0F-B299-BE0ACFD9D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714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62DAFD-09E1-4057-815B-376B4A8C9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557" y="911777"/>
            <a:ext cx="6801678" cy="1325563"/>
          </a:xfrm>
        </p:spPr>
        <p:txBody>
          <a:bodyPr/>
          <a:lstStyle/>
          <a:p>
            <a:r>
              <a:rPr lang="en-US" dirty="0"/>
              <a:t>How to Be Successful</a:t>
            </a:r>
            <a:br>
              <a:rPr lang="en-US" dirty="0"/>
            </a:br>
            <a:r>
              <a:rPr lang="en-US" sz="3200" dirty="0">
                <a:solidFill>
                  <a:srgbClr val="FF0000"/>
                </a:solidFill>
              </a:rPr>
              <a:t>With An Automated Club?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741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2DAFD-09E1-4057-815B-376B4A8C9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 Procedures </a:t>
            </a:r>
            <a:br>
              <a:rPr lang="en-US" dirty="0"/>
            </a:br>
            <a:r>
              <a:rPr lang="en-US" sz="3200" dirty="0">
                <a:solidFill>
                  <a:srgbClr val="FF0000"/>
                </a:solidFill>
              </a:rPr>
              <a:t>That Enable Automation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0A8F6-AE79-45DD-8AC7-4DA6D7251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8938" y="1825625"/>
            <a:ext cx="7914861" cy="4370840"/>
          </a:xfrm>
        </p:spPr>
        <p:txBody>
          <a:bodyPr/>
          <a:lstStyle/>
          <a:p>
            <a:r>
              <a:rPr lang="en-US" dirty="0"/>
              <a:t>Monthly Dues to </a:t>
            </a:r>
            <a:r>
              <a:rPr lang="en-US" dirty="0">
                <a:solidFill>
                  <a:srgbClr val="FF0000"/>
                </a:solidFill>
              </a:rPr>
              <a:t>Cover Fixed Costs</a:t>
            </a:r>
          </a:p>
          <a:p>
            <a:r>
              <a:rPr lang="en-US" dirty="0">
                <a:solidFill>
                  <a:srgbClr val="FF0000"/>
                </a:solidFill>
              </a:rPr>
              <a:t>Hourly Rates to Cover:</a:t>
            </a:r>
          </a:p>
          <a:p>
            <a:pPr lvl="1"/>
            <a:r>
              <a:rPr lang="en-US" dirty="0"/>
              <a:t>Fuel, MX, Engine Reserve, Oil</a:t>
            </a:r>
          </a:p>
          <a:p>
            <a:r>
              <a:rPr lang="en-US" dirty="0"/>
              <a:t>Fuel Reimbursement </a:t>
            </a:r>
            <a:r>
              <a:rPr lang="en-US" dirty="0">
                <a:solidFill>
                  <a:srgbClr val="FF0000"/>
                </a:solidFill>
              </a:rPr>
              <a:t>Policy</a:t>
            </a:r>
          </a:p>
          <a:p>
            <a:r>
              <a:rPr lang="en-US" dirty="0"/>
              <a:t>Generate Monthly Invoices </a:t>
            </a:r>
            <a:r>
              <a:rPr lang="en-US" dirty="0">
                <a:solidFill>
                  <a:srgbClr val="FF0000"/>
                </a:solidFill>
              </a:rPr>
              <a:t>on Time</a:t>
            </a:r>
          </a:p>
          <a:p>
            <a:r>
              <a:rPr lang="en-US" dirty="0"/>
              <a:t>Make Paying </a:t>
            </a:r>
            <a:r>
              <a:rPr lang="en-US" dirty="0">
                <a:solidFill>
                  <a:srgbClr val="FF0000"/>
                </a:solidFill>
              </a:rPr>
              <a:t>Invoices Easy</a:t>
            </a:r>
          </a:p>
          <a:p>
            <a:r>
              <a:rPr lang="en-US" dirty="0"/>
              <a:t>Develop </a:t>
            </a:r>
            <a:r>
              <a:rPr lang="en-US" dirty="0">
                <a:solidFill>
                  <a:srgbClr val="FF0000"/>
                </a:solidFill>
              </a:rPr>
              <a:t>Maintainable Budgets</a:t>
            </a:r>
          </a:p>
          <a:p>
            <a:r>
              <a:rPr lang="en-US" dirty="0"/>
              <a:t>Control Expenses </a:t>
            </a:r>
            <a:r>
              <a:rPr lang="en-US" dirty="0">
                <a:solidFill>
                  <a:srgbClr val="FF0000"/>
                </a:solidFill>
              </a:rPr>
              <a:t>&amp; Credits</a:t>
            </a:r>
          </a:p>
        </p:txBody>
      </p:sp>
      <p:pic>
        <p:nvPicPr>
          <p:cNvPr id="5" name="Picture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7EDD4A5-ACC3-49EE-BAC6-8FDA522AD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93" b="98869" l="9030" r="92061">
                        <a14:foregroundMark x1="37455" y1="94545" x2="53333" y2="93980"/>
                        <a14:foregroundMark x1="53333" y1="93980" x2="63091" y2="94545"/>
                        <a14:foregroundMark x1="35515" y1="98909" x2="68061" y2="97455"/>
                        <a14:foregroundMark x1="45879" y1="9455" x2="54364" y2="9293"/>
                        <a14:foregroundMark x1="90970" y1="50828" x2="92061" y2="52283"/>
                        <a14:foregroundMark x1="9030" y1="49535" x2="9030" y2="50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30" y="1401417"/>
            <a:ext cx="3637722" cy="545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404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2DAFD-09E1-4057-815B-376B4A8C9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Habits of A Flying Club</a:t>
            </a:r>
            <a:br>
              <a:rPr lang="en-US" dirty="0"/>
            </a:br>
            <a:r>
              <a:rPr lang="en-US" sz="3200" dirty="0">
                <a:solidFill>
                  <a:srgbClr val="FF0000"/>
                </a:solidFill>
              </a:rPr>
              <a:t>Have a Plan to Roll Out Pilot Partner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0A8F6-AE79-45DD-8AC7-4DA6D7251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08" y="1845503"/>
            <a:ext cx="7914861" cy="43708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Make a Plan to Start Your Club With Pilot Partner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Hold a Club Meeting and Discuss the Expectations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Use our Training Materials and Check Lists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Choose the 1</a:t>
            </a:r>
            <a:r>
              <a:rPr lang="en-US" baseline="30000" dirty="0">
                <a:solidFill>
                  <a:srgbClr val="FF0000"/>
                </a:solidFill>
              </a:rPr>
              <a:t>st</a:t>
            </a:r>
            <a:r>
              <a:rPr lang="en-US" dirty="0">
                <a:solidFill>
                  <a:srgbClr val="FF0000"/>
                </a:solidFill>
              </a:rPr>
              <a:t> of the Month to Start</a:t>
            </a:r>
          </a:p>
          <a:p>
            <a:r>
              <a:rPr lang="en-US" dirty="0"/>
              <a:t>Avoid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Having only some members log and not others.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Making Members Log in Two Places for too long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D9E31D5-45C9-44D2-9561-8A87A33BF3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349" y="2047460"/>
            <a:ext cx="4810540" cy="48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777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F74F9-741E-4F7A-9BFB-60F68EC2E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</a:t>
            </a:r>
            <a:r>
              <a:rPr lang="en-US" dirty="0">
                <a:solidFill>
                  <a:srgbClr val="FF0000"/>
                </a:solidFill>
              </a:rPr>
              <a:t>Pilots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490B2-DD00-48E8-838B-0FC3C422A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68887" cy="4370840"/>
          </a:xfrm>
        </p:spPr>
        <p:txBody>
          <a:bodyPr/>
          <a:lstStyle/>
          <a:p>
            <a:r>
              <a:rPr lang="en-US" dirty="0"/>
              <a:t>We Have A </a:t>
            </a:r>
            <a:r>
              <a:rPr lang="en-US" dirty="0">
                <a:solidFill>
                  <a:srgbClr val="FF0000"/>
                </a:solidFill>
              </a:rPr>
              <a:t>Checklist</a:t>
            </a:r>
          </a:p>
          <a:p>
            <a:pPr lvl="1"/>
            <a:r>
              <a:rPr lang="en-US" dirty="0"/>
              <a:t>Put in Each Airplane</a:t>
            </a:r>
          </a:p>
          <a:p>
            <a:r>
              <a:rPr lang="en-US" dirty="0"/>
              <a:t>Email </a:t>
            </a:r>
            <a:r>
              <a:rPr lang="en-US" dirty="0">
                <a:solidFill>
                  <a:srgbClr val="FF0000"/>
                </a:solidFill>
              </a:rPr>
              <a:t>Blast Your Pilots</a:t>
            </a:r>
          </a:p>
          <a:p>
            <a:r>
              <a:rPr lang="en-US" dirty="0">
                <a:solidFill>
                  <a:srgbClr val="FF0000"/>
                </a:solidFill>
              </a:rPr>
              <a:t>How To</a:t>
            </a:r>
            <a:r>
              <a:rPr lang="en-US" dirty="0"/>
              <a:t> Guides</a:t>
            </a:r>
          </a:p>
          <a:p>
            <a:r>
              <a:rPr lang="en-US" dirty="0"/>
              <a:t>Training </a:t>
            </a:r>
            <a:r>
              <a:rPr lang="en-US" dirty="0">
                <a:solidFill>
                  <a:srgbClr val="FF0000"/>
                </a:solidFill>
              </a:rPr>
              <a:t>Videos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6767C2D-26C8-4077-B201-2E387D5496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567598"/>
              </p:ext>
            </p:extLst>
          </p:nvPr>
        </p:nvGraphicFramePr>
        <p:xfrm>
          <a:off x="6932105" y="99184"/>
          <a:ext cx="5145458" cy="6659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300" imgH="7543622" progId="Acrobat.Document.DC">
                  <p:embed/>
                </p:oleObj>
              </mc:Choice>
              <mc:Fallback>
                <p:oleObj name="Acrobat Document" r:id="rId2" imgW="5829300" imgH="754362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932105" y="99184"/>
                        <a:ext cx="5145458" cy="6659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49705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F6633-C8D8-4E31-969B-7C8AFF53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Pricing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91952CA-08B7-45B4-80CC-37E8EABEA8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0326461"/>
              </p:ext>
            </p:extLst>
          </p:nvPr>
        </p:nvGraphicFramePr>
        <p:xfrm>
          <a:off x="619540" y="2104417"/>
          <a:ext cx="3187148" cy="1603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7148">
                  <a:extLst>
                    <a:ext uri="{9D8B030D-6E8A-4147-A177-3AD203B41FA5}">
                      <a16:colId xmlns:a16="http://schemas.microsoft.com/office/drawing/2014/main" val="2503620027"/>
                    </a:ext>
                  </a:extLst>
                </a:gridCol>
              </a:tblGrid>
              <a:tr h="4303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FREE FOR FLEET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650290"/>
                  </a:ext>
                </a:extLst>
              </a:tr>
              <a:tr h="7427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Each Member Pays for Pilot Partner Subscription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064666"/>
                  </a:ext>
                </a:extLst>
              </a:tr>
              <a:tr h="4303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$29.95 /Year per Member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518475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B52C5321-87CE-46F2-91EB-FD4965B74C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5066923"/>
              </p:ext>
            </p:extLst>
          </p:nvPr>
        </p:nvGraphicFramePr>
        <p:xfrm>
          <a:off x="4316896" y="2654314"/>
          <a:ext cx="3187148" cy="22053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7148">
                  <a:extLst>
                    <a:ext uri="{9D8B030D-6E8A-4147-A177-3AD203B41FA5}">
                      <a16:colId xmlns:a16="http://schemas.microsoft.com/office/drawing/2014/main" val="2503620027"/>
                    </a:ext>
                  </a:extLst>
                </a:gridCol>
              </a:tblGrid>
              <a:tr h="4303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SMALL CLUB – 1 Aircraft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650290"/>
                  </a:ext>
                </a:extLst>
              </a:tr>
              <a:tr h="7427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Includes FULL Pilot Partner Logbook for all Active Members!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064666"/>
                  </a:ext>
                </a:extLst>
              </a:tr>
              <a:tr h="4303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$14.95 /Month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518475"/>
                  </a:ext>
                </a:extLst>
              </a:tr>
              <a:tr h="4303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$149.50 /Year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778053"/>
                  </a:ext>
                </a:extLst>
              </a:tr>
            </a:tbl>
          </a:graphicData>
        </a:graphic>
      </p:graphicFrame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015196B9-BDEB-4EDB-9530-29DAB10B26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8490047"/>
              </p:ext>
            </p:extLst>
          </p:nvPr>
        </p:nvGraphicFramePr>
        <p:xfrm>
          <a:off x="8299174" y="2906105"/>
          <a:ext cx="3187148" cy="3496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87148">
                  <a:extLst>
                    <a:ext uri="{9D8B030D-6E8A-4147-A177-3AD203B41FA5}">
                      <a16:colId xmlns:a16="http://schemas.microsoft.com/office/drawing/2014/main" val="2503620027"/>
                    </a:ext>
                  </a:extLst>
                </a:gridCol>
              </a:tblGrid>
              <a:tr h="4303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2 - 6 Aircraft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650290"/>
                  </a:ext>
                </a:extLst>
              </a:tr>
              <a:tr h="7427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Includes FULL Pilot Partner Logbook for all Active Members!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064666"/>
                  </a:ext>
                </a:extLst>
              </a:tr>
              <a:tr h="4303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$12.95 /Month per Aircraft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518475"/>
                  </a:ext>
                </a:extLst>
              </a:tr>
              <a:tr h="4303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$129.50 /Year per Aircraft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9778053"/>
                  </a:ext>
                </a:extLst>
              </a:tr>
              <a:tr h="430318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7 or More Aircraft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565128"/>
                  </a:ext>
                </a:extLst>
              </a:tr>
              <a:tr h="4303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$9.95 /Month per Aircraft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8272"/>
                  </a:ext>
                </a:extLst>
              </a:tr>
              <a:tr h="4303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$99.50 /Year per Aircraft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790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1834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Find</a:t>
            </a:r>
            <a:r>
              <a:rPr lang="en-US" dirty="0"/>
              <a:t> Pilot Partner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749670"/>
            <a:ext cx="5228492" cy="3068516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hlinkClick r:id="rId2"/>
              </a:rPr>
              <a:t>https://PilotPartner.net</a:t>
            </a:r>
            <a:endParaRPr lang="en-US" dirty="0"/>
          </a:p>
          <a:p>
            <a:pPr algn="l"/>
            <a:r>
              <a:rPr lang="en-US" dirty="0">
                <a:hlinkClick r:id="rId3"/>
              </a:rPr>
              <a:t>support@pilotpartner.net</a:t>
            </a:r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pic>
        <p:nvPicPr>
          <p:cNvPr id="1028" name="Picture 4" descr="Image result for download app stor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80" y="3759573"/>
            <a:ext cx="2299623" cy="69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download app stor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536" y="3759573"/>
            <a:ext cx="2149577" cy="70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7588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ky, grass, kite, outdoor&#10;&#10;Description automatically generated">
            <a:extLst>
              <a:ext uri="{FF2B5EF4-FFF2-40B4-BE49-F238E27FC236}">
                <a16:creationId xmlns:a16="http://schemas.microsoft.com/office/drawing/2014/main" id="{EAA5A230-93B5-4E0F-B299-BE0ACFD9D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714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62DAFD-09E1-4057-815B-376B4A8C9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557" y="911777"/>
            <a:ext cx="680167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Additional Information</a:t>
            </a:r>
            <a:br>
              <a:rPr lang="en-US" dirty="0"/>
            </a:br>
            <a:r>
              <a:rPr lang="en-US" sz="3200" dirty="0">
                <a:solidFill>
                  <a:srgbClr val="FF0000"/>
                </a:solidFill>
              </a:rPr>
              <a:t>More Details on Good Habits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28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Does a Flying Club </a:t>
            </a:r>
            <a:r>
              <a:rPr lang="en-US" dirty="0">
                <a:solidFill>
                  <a:srgbClr val="FF0000"/>
                </a:solidFill>
              </a:rPr>
              <a:t>Really Work?</a:t>
            </a:r>
          </a:p>
          <a:p>
            <a:r>
              <a:rPr lang="en-US" dirty="0"/>
              <a:t>How Do We </a:t>
            </a:r>
            <a:r>
              <a:rPr lang="en-US" dirty="0">
                <a:solidFill>
                  <a:srgbClr val="FF0000"/>
                </a:solidFill>
              </a:rPr>
              <a:t>Make It Easier?</a:t>
            </a:r>
          </a:p>
          <a:p>
            <a:pPr lvl="1"/>
            <a:r>
              <a:rPr lang="en-US" dirty="0"/>
              <a:t>Scheduling, Flight Time Tracking, Invoices, Payments, MX, Budgets, Reimbursements</a:t>
            </a:r>
          </a:p>
          <a:p>
            <a:pPr lvl="1"/>
            <a:r>
              <a:rPr lang="en-US" dirty="0"/>
              <a:t>Entire Accounts Receivable Automation</a:t>
            </a:r>
          </a:p>
          <a:p>
            <a:r>
              <a:rPr lang="en-US" dirty="0"/>
              <a:t>Ease The Pain Of </a:t>
            </a:r>
            <a:r>
              <a:rPr lang="en-US" dirty="0">
                <a:solidFill>
                  <a:srgbClr val="FF0000"/>
                </a:solidFill>
              </a:rPr>
              <a:t>Club Volunteers</a:t>
            </a:r>
          </a:p>
          <a:p>
            <a:r>
              <a:rPr lang="en-US" dirty="0"/>
              <a:t>Deep Dive </a:t>
            </a:r>
            <a:r>
              <a:rPr lang="en-US" dirty="0">
                <a:solidFill>
                  <a:srgbClr val="FF0000"/>
                </a:solidFill>
              </a:rPr>
              <a:t>Of How Automation Works</a:t>
            </a: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317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2DAFD-09E1-4057-815B-376B4A8C9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Habits of A Flying Club</a:t>
            </a:r>
            <a:br>
              <a:rPr lang="en-US" dirty="0"/>
            </a:br>
            <a:r>
              <a:rPr lang="en-US" sz="3200" dirty="0">
                <a:solidFill>
                  <a:srgbClr val="FF0000"/>
                </a:solidFill>
              </a:rPr>
              <a:t>Pay Exact Invoice Amounts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0A8F6-AE79-45DD-8AC7-4DA6D7251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08" y="1845503"/>
            <a:ext cx="7914861" cy="4370840"/>
          </a:xfrm>
        </p:spPr>
        <p:txBody>
          <a:bodyPr/>
          <a:lstStyle/>
          <a:p>
            <a:r>
              <a:rPr lang="en-US" dirty="0"/>
              <a:t>Only Allow Members to Pay the Exact Amount on an Invoice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Not a Penny more, Not a Penny Less</a:t>
            </a:r>
          </a:p>
          <a:p>
            <a:r>
              <a:rPr lang="en-US" dirty="0"/>
              <a:t>Avoid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Members Sending In Money Unrelated to an Invoice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Avoid Manual Payments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D9E31D5-45C9-44D2-9561-8A87A33BF3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349" y="2047460"/>
            <a:ext cx="4810540" cy="48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1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2DAFD-09E1-4057-815B-376B4A8C9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Habits of A Flying Club</a:t>
            </a:r>
            <a:br>
              <a:rPr lang="en-US" dirty="0"/>
            </a:br>
            <a:r>
              <a:rPr lang="en-US" sz="3200" dirty="0">
                <a:solidFill>
                  <a:srgbClr val="FF0000"/>
                </a:solidFill>
              </a:rPr>
              <a:t>Review Flight Entries Regularly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0A8F6-AE79-45DD-8AC7-4DA6D7251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7356" y="1910538"/>
            <a:ext cx="7914861" cy="4370840"/>
          </a:xfrm>
        </p:spPr>
        <p:txBody>
          <a:bodyPr/>
          <a:lstStyle/>
          <a:p>
            <a:r>
              <a:rPr lang="en-US" dirty="0"/>
              <a:t>Review Flight Entries Often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Mistakes are Easier to Catch the Quicker they are Spotted</a:t>
            </a:r>
          </a:p>
          <a:p>
            <a:r>
              <a:rPr lang="en-US" dirty="0"/>
              <a:t>Avoid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Only Looking at the End of the Month</a:t>
            </a:r>
          </a:p>
          <a:p>
            <a:pPr marL="457200" lvl="1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D9E31D5-45C9-44D2-9561-8A87A33BF3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137" y="1571418"/>
            <a:ext cx="4810540" cy="48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765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2DAFD-09E1-4057-815B-376B4A8C9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Habits of A Flying Club</a:t>
            </a:r>
            <a:br>
              <a:rPr lang="en-US" dirty="0"/>
            </a:br>
            <a:r>
              <a:rPr lang="en-US" sz="3200" dirty="0">
                <a:solidFill>
                  <a:srgbClr val="FF0000"/>
                </a:solidFill>
              </a:rPr>
              <a:t>Communicate Well With Members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0A8F6-AE79-45DD-8AC7-4DA6D7251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08" y="1845503"/>
            <a:ext cx="7914861" cy="4370840"/>
          </a:xfrm>
        </p:spPr>
        <p:txBody>
          <a:bodyPr/>
          <a:lstStyle/>
          <a:p>
            <a:r>
              <a:rPr lang="en-US" dirty="0"/>
              <a:t>Make it Easy for Members to Discuss Issues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Use a Slack Channel, Email List, Text Thread</a:t>
            </a:r>
          </a:p>
          <a:p>
            <a:r>
              <a:rPr lang="en-US" dirty="0"/>
              <a:t>Avoid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Members Making a Mistake and it too hard to get help from a club admin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D9E31D5-45C9-44D2-9561-8A87A33BF3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349" y="2047460"/>
            <a:ext cx="4810540" cy="48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857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2DAFD-09E1-4057-815B-376B4A8C9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Habits of A Flying Club</a:t>
            </a:r>
            <a:br>
              <a:rPr lang="en-US" dirty="0"/>
            </a:br>
            <a:r>
              <a:rPr lang="en-US" sz="3200" dirty="0">
                <a:solidFill>
                  <a:srgbClr val="FF0000"/>
                </a:solidFill>
              </a:rPr>
              <a:t>Enforce Log Entries To Be Made Quickly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0A8F6-AE79-45DD-8AC7-4DA6D7251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7356" y="1910538"/>
            <a:ext cx="7914861" cy="4370840"/>
          </a:xfrm>
        </p:spPr>
        <p:txBody>
          <a:bodyPr/>
          <a:lstStyle/>
          <a:p>
            <a:r>
              <a:rPr lang="en-US" dirty="0"/>
              <a:t>Make Sure Pilots Enter Their Flights Before the Next Pilot Flies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Log Your Flight then Unbuckle Your Seatbelt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Put a Placard / Sticker in the Airplane</a:t>
            </a:r>
          </a:p>
          <a:p>
            <a:r>
              <a:rPr lang="en-US" dirty="0"/>
              <a:t>Avoid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Letting is Slide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The Most Common Cause of a Mistake is a Previous Pilot Not Logging Their Flight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D9E31D5-45C9-44D2-9561-8A87A33BF3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137" y="1571418"/>
            <a:ext cx="4810540" cy="48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898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2DAFD-09E1-4057-815B-376B4A8C9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Habits of A Flying Club</a:t>
            </a:r>
            <a:br>
              <a:rPr lang="en-US" dirty="0"/>
            </a:br>
            <a:r>
              <a:rPr lang="en-US" sz="3200" dirty="0">
                <a:solidFill>
                  <a:srgbClr val="FF0000"/>
                </a:solidFill>
              </a:rPr>
              <a:t>Have Pilots Fix Their Errors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0A8F6-AE79-45DD-8AC7-4DA6D7251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408" y="1845503"/>
            <a:ext cx="7914861" cy="4370840"/>
          </a:xfrm>
        </p:spPr>
        <p:txBody>
          <a:bodyPr/>
          <a:lstStyle/>
          <a:p>
            <a:r>
              <a:rPr lang="en-US" dirty="0"/>
              <a:t>Errors Happen, When They Do, the Pilot Should Edit Their Flight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Edit in Web Portal or Mobile App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Fix it Quickly, Some Mistakes can prevent the next pilot from logging correct times.</a:t>
            </a:r>
          </a:p>
          <a:p>
            <a:r>
              <a:rPr lang="en-US" dirty="0"/>
              <a:t>Avoid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Trying to fix it for them.  Remember, this is the Pilot’s Logbook too, you can’t just edit their logbook.</a:t>
            </a: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D9E31D5-45C9-44D2-9561-8A87A33BF3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349" y="2047460"/>
            <a:ext cx="4810540" cy="48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890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478AB-305B-4B31-9304-4A6282BE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Handling Mistakes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</a:rPr>
              <a:t>No Pilot is Perfect, Mistakes Happen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C9B63-621C-4603-A859-D936051F1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106" y="2054137"/>
            <a:ext cx="8379790" cy="4370840"/>
          </a:xfrm>
        </p:spPr>
        <p:txBody>
          <a:bodyPr/>
          <a:lstStyle/>
          <a:p>
            <a:r>
              <a:rPr lang="en-US" dirty="0"/>
              <a:t>Pilot Partner Validation on </a:t>
            </a:r>
            <a:r>
              <a:rPr lang="en-US" dirty="0">
                <a:solidFill>
                  <a:srgbClr val="FF0000"/>
                </a:solidFill>
              </a:rPr>
              <a:t>Start &amp; End Times</a:t>
            </a:r>
          </a:p>
          <a:p>
            <a:r>
              <a:rPr lang="en-US" dirty="0">
                <a:solidFill>
                  <a:srgbClr val="FF0000"/>
                </a:solidFill>
              </a:rPr>
              <a:t>Pilots Who Forget To Log</a:t>
            </a:r>
          </a:p>
          <a:p>
            <a:pPr lvl="1"/>
            <a:r>
              <a:rPr lang="en-US" dirty="0"/>
              <a:t>Blank Entry Created</a:t>
            </a:r>
          </a:p>
          <a:p>
            <a:pPr lvl="1"/>
            <a:r>
              <a:rPr lang="en-US" dirty="0"/>
              <a:t>Admin Can Assign it to Member</a:t>
            </a:r>
          </a:p>
          <a:p>
            <a:pPr lvl="1"/>
            <a:r>
              <a:rPr lang="en-US" dirty="0"/>
              <a:t>Member can Log it after the fact</a:t>
            </a:r>
          </a:p>
          <a:p>
            <a:r>
              <a:rPr lang="en-US" dirty="0"/>
              <a:t>Credits and Charges </a:t>
            </a:r>
            <a:r>
              <a:rPr lang="en-US" dirty="0">
                <a:solidFill>
                  <a:srgbClr val="FF0000"/>
                </a:solidFill>
              </a:rPr>
              <a:t>Added to Invoice</a:t>
            </a: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13" name="Picture 12" descr="A person standing next to a brick wall&#10;&#10;Description automatically generated">
            <a:extLst>
              <a:ext uri="{FF2B5EF4-FFF2-40B4-BE49-F238E27FC236}">
                <a16:creationId xmlns:a16="http://schemas.microsoft.com/office/drawing/2014/main" id="{976B6AEC-BDA2-4DEE-8843-3163ADD12F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516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using a computer&#10;&#10;Description automatically generated">
            <a:extLst>
              <a:ext uri="{FF2B5EF4-FFF2-40B4-BE49-F238E27FC236}">
                <a16:creationId xmlns:a16="http://schemas.microsoft.com/office/drawing/2014/main" id="{CF9A6897-59A5-4500-AE3D-25902CBF34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" r="11111"/>
          <a:stretch/>
        </p:blipFill>
        <p:spPr>
          <a:xfrm>
            <a:off x="6207760" y="0"/>
            <a:ext cx="59842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09B91B-917F-4B4B-A6A4-2F98BC2F0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</a:t>
            </a:r>
            <a:r>
              <a:rPr lang="en-US" dirty="0">
                <a:solidFill>
                  <a:srgbClr val="FF0000"/>
                </a:solidFill>
              </a:rPr>
              <a:t>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3F2AD-228C-4624-AE6D-13B9929FC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0" y="1541144"/>
            <a:ext cx="7239000" cy="4879533"/>
          </a:xfrm>
        </p:spPr>
        <p:txBody>
          <a:bodyPr>
            <a:normAutofit/>
          </a:bodyPr>
          <a:lstStyle/>
          <a:p>
            <a:r>
              <a:rPr lang="en-US" dirty="0"/>
              <a:t>Create Your </a:t>
            </a:r>
            <a:r>
              <a:rPr lang="en-US" dirty="0">
                <a:solidFill>
                  <a:srgbClr val="FF0000"/>
                </a:solidFill>
              </a:rPr>
              <a:t>Fleet</a:t>
            </a:r>
          </a:p>
          <a:p>
            <a:r>
              <a:rPr lang="en-US" dirty="0"/>
              <a:t>Add Your </a:t>
            </a:r>
            <a:r>
              <a:rPr lang="en-US" dirty="0">
                <a:solidFill>
                  <a:srgbClr val="FF0000"/>
                </a:solidFill>
              </a:rPr>
              <a:t>Aircraft</a:t>
            </a:r>
          </a:p>
          <a:p>
            <a:r>
              <a:rPr lang="en-US" dirty="0"/>
              <a:t>Run Aircraft </a:t>
            </a:r>
            <a:r>
              <a:rPr lang="en-US" dirty="0">
                <a:solidFill>
                  <a:srgbClr val="FF0000"/>
                </a:solidFill>
              </a:rPr>
              <a:t>MX Wizard</a:t>
            </a:r>
          </a:p>
          <a:p>
            <a:r>
              <a:rPr lang="en-US" dirty="0">
                <a:solidFill>
                  <a:srgbClr val="FF0000"/>
                </a:solidFill>
              </a:rPr>
              <a:t>Configure Pilot Groups</a:t>
            </a:r>
          </a:p>
          <a:p>
            <a:pPr lvl="1"/>
            <a:r>
              <a:rPr lang="en-US" dirty="0"/>
              <a:t>Set Monthly Dues &amp; Aircraft Rates</a:t>
            </a:r>
          </a:p>
          <a:p>
            <a:pPr lvl="1"/>
            <a:r>
              <a:rPr lang="en-US" dirty="0"/>
              <a:t>Configure Rules &amp; Settings</a:t>
            </a:r>
          </a:p>
          <a:p>
            <a:r>
              <a:rPr lang="en-US" dirty="0"/>
              <a:t>Connect </a:t>
            </a:r>
            <a:r>
              <a:rPr lang="en-US" dirty="0">
                <a:solidFill>
                  <a:srgbClr val="FF0000"/>
                </a:solidFill>
              </a:rPr>
              <a:t>QuickBooks*</a:t>
            </a:r>
          </a:p>
          <a:p>
            <a:r>
              <a:rPr lang="en-US" dirty="0"/>
              <a:t>Connect </a:t>
            </a:r>
            <a:r>
              <a:rPr lang="en-US" dirty="0">
                <a:solidFill>
                  <a:srgbClr val="FF0000"/>
                </a:solidFill>
              </a:rPr>
              <a:t>Stripe Account*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We Can Help </a:t>
            </a:r>
            <a:r>
              <a:rPr lang="en-US" dirty="0">
                <a:solidFill>
                  <a:srgbClr val="FF0000"/>
                </a:solidFill>
              </a:rPr>
              <a:t>You Get Setup!</a:t>
            </a:r>
          </a:p>
        </p:txBody>
      </p:sp>
    </p:spTree>
    <p:extLst>
      <p:ext uri="{BB962C8B-B14F-4D97-AF65-F5344CB8AC3E}">
        <p14:creationId xmlns:p14="http://schemas.microsoft.com/office/powerpoint/2010/main" val="7247913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using a computer&#10;&#10;Description automatically generated">
            <a:extLst>
              <a:ext uri="{FF2B5EF4-FFF2-40B4-BE49-F238E27FC236}">
                <a16:creationId xmlns:a16="http://schemas.microsoft.com/office/drawing/2014/main" id="{3E0E8657-7170-4954-BF06-863F755A49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339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92A891-47E4-44E3-BBD8-42DB7A7FA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052" y="399708"/>
            <a:ext cx="70104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How Much Work Ongoing</a:t>
            </a:r>
            <a:br>
              <a:rPr lang="en-US" dirty="0"/>
            </a:br>
            <a:r>
              <a:rPr lang="en-US" sz="3600" dirty="0">
                <a:solidFill>
                  <a:srgbClr val="FF0000"/>
                </a:solidFill>
              </a:rPr>
              <a:t>Is Required?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F5B5A-138C-4D2A-89DC-5D12A8479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9080" y="1774825"/>
            <a:ext cx="6852920" cy="4370840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of Month: 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Review </a:t>
            </a:r>
            <a:r>
              <a:rPr lang="en-US" sz="1800" dirty="0">
                <a:solidFill>
                  <a:srgbClr val="FF0000"/>
                </a:solidFill>
              </a:rPr>
              <a:t>(If Needed)</a:t>
            </a:r>
          </a:p>
          <a:p>
            <a:pPr lvl="2"/>
            <a:r>
              <a:rPr lang="en-US" dirty="0"/>
              <a:t>Pending Reimbursements</a:t>
            </a:r>
          </a:p>
          <a:p>
            <a:pPr lvl="2"/>
            <a:r>
              <a:rPr lang="en-US" dirty="0"/>
              <a:t>Review Pending Transactions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Click Generate Invoices</a:t>
            </a:r>
          </a:p>
          <a:p>
            <a:r>
              <a:rPr lang="en-US" dirty="0"/>
              <a:t>Enter </a:t>
            </a:r>
            <a:r>
              <a:rPr lang="en-US" dirty="0">
                <a:solidFill>
                  <a:srgbClr val="FF0000"/>
                </a:solidFill>
              </a:rPr>
              <a:t>Budget Expenses</a:t>
            </a:r>
          </a:p>
          <a:p>
            <a:r>
              <a:rPr lang="en-US" dirty="0"/>
              <a:t>Log Member </a:t>
            </a:r>
            <a:r>
              <a:rPr lang="en-US" dirty="0">
                <a:solidFill>
                  <a:srgbClr val="FF0000"/>
                </a:solidFill>
              </a:rPr>
              <a:t>Reimbursements</a:t>
            </a:r>
          </a:p>
          <a:p>
            <a:r>
              <a:rPr lang="en-US" dirty="0"/>
              <a:t>New </a:t>
            </a:r>
            <a:r>
              <a:rPr lang="en-US" dirty="0">
                <a:solidFill>
                  <a:srgbClr val="FF0000"/>
                </a:solidFill>
              </a:rPr>
              <a:t>Member Entry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990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F54E-E677-4222-9C25-15C045E8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Flying </a:t>
            </a:r>
            <a:r>
              <a:rPr lang="en-US" dirty="0">
                <a:solidFill>
                  <a:srgbClr val="FF0000"/>
                </a:solidFill>
              </a:rPr>
              <a:t>Club Works</a:t>
            </a:r>
          </a:p>
        </p:txBody>
      </p:sp>
      <p:pic>
        <p:nvPicPr>
          <p:cNvPr id="3" name="Picture 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A80A04CD-14DF-48A6-9274-09C2A1A6C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942" y="1463040"/>
            <a:ext cx="1799083" cy="5235391"/>
          </a:xfrm>
          <a:prstGeom prst="rect">
            <a:avLst/>
          </a:prstGeom>
        </p:spPr>
      </p:pic>
      <p:pic>
        <p:nvPicPr>
          <p:cNvPr id="4" name="Picture 3" descr="A picture containing aircraft, transport, plane, airplane&#10;&#10;Description automatically generated">
            <a:extLst>
              <a:ext uri="{FF2B5EF4-FFF2-40B4-BE49-F238E27FC236}">
                <a16:creationId xmlns:a16="http://schemas.microsoft.com/office/drawing/2014/main" id="{A9E15790-63DF-4047-A0B2-CA0CEF490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67" y="1381540"/>
            <a:ext cx="7603005" cy="53749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A446B7-8842-425A-8909-72DBA316E340}"/>
              </a:ext>
            </a:extLst>
          </p:cNvPr>
          <p:cNvSpPr txBox="1"/>
          <p:nvPr/>
        </p:nvSpPr>
        <p:spPr>
          <a:xfrm>
            <a:off x="3878118" y="1718177"/>
            <a:ext cx="1590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 Pilot</a:t>
            </a:r>
            <a:endParaRPr lang="en-US" sz="4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738944-AA7B-488E-9EF7-D7EBC547D129}"/>
              </a:ext>
            </a:extLst>
          </p:cNvPr>
          <p:cNvSpPr txBox="1"/>
          <p:nvPr/>
        </p:nvSpPr>
        <p:spPr>
          <a:xfrm>
            <a:off x="5370224" y="2353160"/>
            <a:ext cx="37771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Goes For A Flight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9675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-0.27291 -0.00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-11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 -3.33333E-6 L -0.27422 -0.008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2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F54E-E677-4222-9C25-15C045E8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Flying </a:t>
            </a:r>
            <a:r>
              <a:rPr lang="en-US" dirty="0">
                <a:solidFill>
                  <a:srgbClr val="FF0000"/>
                </a:solidFill>
              </a:rPr>
              <a:t>Club 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44DA6-DEA0-4388-9981-08871164D4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164" y="1336744"/>
            <a:ext cx="5620647" cy="56206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3F2990-8DCB-4DA9-AF71-75E6033D8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36" y="1861368"/>
            <a:ext cx="1729956" cy="45823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820684-67F0-4CF4-88AE-FB6F4AA9FC47}"/>
              </a:ext>
            </a:extLst>
          </p:cNvPr>
          <p:cNvSpPr txBox="1"/>
          <p:nvPr/>
        </p:nvSpPr>
        <p:spPr>
          <a:xfrm>
            <a:off x="564577" y="1336745"/>
            <a:ext cx="22384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Your Pilot</a:t>
            </a:r>
            <a:endParaRPr lang="en-US" sz="4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7ED6EA-553F-4595-9DC5-2F5C6B877DC5}"/>
              </a:ext>
            </a:extLst>
          </p:cNvPr>
          <p:cNvSpPr txBox="1"/>
          <p:nvPr/>
        </p:nvSpPr>
        <p:spPr>
          <a:xfrm>
            <a:off x="6247993" y="1861368"/>
            <a:ext cx="3777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Goes For A Flight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685101451"/>
      </p:ext>
    </p:extLst>
  </p:cSld>
  <p:clrMapOvr>
    <a:masterClrMapping/>
  </p:clrMapOvr>
  <p:transition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993A829-0446-4945-BD92-9700E7E74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68" y="2535985"/>
            <a:ext cx="5563222" cy="34868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869428-EF32-44B4-84FC-B33EA85DD8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60" y="4989444"/>
            <a:ext cx="2156791" cy="21567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ABF54E-E677-4222-9C25-15C045E8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Flying </a:t>
            </a:r>
            <a:r>
              <a:rPr lang="en-US" dirty="0">
                <a:solidFill>
                  <a:srgbClr val="FF0000"/>
                </a:solidFill>
              </a:rPr>
              <a:t>Club Works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2D70DA-B1C9-4FC8-9F44-B9576FCB06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8" y="4279389"/>
            <a:ext cx="911354" cy="24140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0AEC93-0809-45D6-AFC8-F8EC8ECF20E4}"/>
              </a:ext>
            </a:extLst>
          </p:cNvPr>
          <p:cNvSpPr txBox="1"/>
          <p:nvPr/>
        </p:nvSpPr>
        <p:spPr>
          <a:xfrm>
            <a:off x="193680" y="3849587"/>
            <a:ext cx="177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Your Pilot</a:t>
            </a:r>
            <a:endParaRPr lang="en-US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3C5A69-9802-4F0A-B8EC-401E9C752068}"/>
              </a:ext>
            </a:extLst>
          </p:cNvPr>
          <p:cNvSpPr txBox="1"/>
          <p:nvPr/>
        </p:nvSpPr>
        <p:spPr>
          <a:xfrm>
            <a:off x="4725998" y="1808388"/>
            <a:ext cx="54077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Writes Times In Logbook</a:t>
            </a:r>
            <a:endParaRPr lang="en-US" sz="4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B7C117-E04A-4342-A06E-083EE76AAFC1}"/>
              </a:ext>
            </a:extLst>
          </p:cNvPr>
          <p:cNvSpPr txBox="1"/>
          <p:nvPr/>
        </p:nvSpPr>
        <p:spPr>
          <a:xfrm>
            <a:off x="830812" y="4251323"/>
            <a:ext cx="194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Goes Flying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75217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34493 0.076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3" y="38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-0.38191 0.1643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2" y="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4FAD32D0-7624-49A3-B0E5-D2F57178E6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0" y="5265919"/>
            <a:ext cx="2114943" cy="13255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ABF54E-E677-4222-9C25-15C045E8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Flying </a:t>
            </a:r>
            <a:r>
              <a:rPr lang="en-US" dirty="0">
                <a:solidFill>
                  <a:srgbClr val="FF0000"/>
                </a:solidFill>
              </a:rPr>
              <a:t>Club Works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557126-9A11-48B5-AC5E-99CEA9A6D5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" y="4341965"/>
            <a:ext cx="2156791" cy="2156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2F4439-DFED-4C13-92BA-61EE4C61F2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9" y="3623856"/>
            <a:ext cx="911354" cy="24140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4E660B-3333-4AC1-85A6-E10EC32BE23B}"/>
              </a:ext>
            </a:extLst>
          </p:cNvPr>
          <p:cNvSpPr txBox="1"/>
          <p:nvPr/>
        </p:nvSpPr>
        <p:spPr>
          <a:xfrm>
            <a:off x="107407" y="3100636"/>
            <a:ext cx="177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Your Pilot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702EDB-AEF9-43EB-907B-8C569DB8F0AA}"/>
              </a:ext>
            </a:extLst>
          </p:cNvPr>
          <p:cNvSpPr txBox="1"/>
          <p:nvPr/>
        </p:nvSpPr>
        <p:spPr>
          <a:xfrm>
            <a:off x="744539" y="3472555"/>
            <a:ext cx="194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Goes Flying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839FA-3934-4BD1-B38F-DC2A0AC9FC9E}"/>
              </a:ext>
            </a:extLst>
          </p:cNvPr>
          <p:cNvSpPr txBox="1"/>
          <p:nvPr/>
        </p:nvSpPr>
        <p:spPr>
          <a:xfrm>
            <a:off x="994541" y="3871433"/>
            <a:ext cx="232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Writes Times</a:t>
            </a:r>
            <a:endParaRPr lang="en-US" sz="2800" b="1" dirty="0"/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11FBD32-6670-466C-ACB3-096CAB1E28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48472" y="1027906"/>
            <a:ext cx="4305328" cy="60899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FD4A23-31DD-43C2-9C12-A8B39BD924A1}"/>
              </a:ext>
            </a:extLst>
          </p:cNvPr>
          <p:cNvSpPr txBox="1"/>
          <p:nvPr/>
        </p:nvSpPr>
        <p:spPr>
          <a:xfrm>
            <a:off x="7261114" y="1519792"/>
            <a:ext cx="44074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You Pickup Logbook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802298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BF54E-E677-4222-9C25-15C045E8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 Flying </a:t>
            </a:r>
            <a:r>
              <a:rPr lang="en-US" dirty="0">
                <a:solidFill>
                  <a:srgbClr val="FF0000"/>
                </a:solidFill>
              </a:rPr>
              <a:t>Club Works</a:t>
            </a:r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D55CD49-C0FD-41B4-BF28-3EC65DC74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98" y="4301824"/>
            <a:ext cx="2114943" cy="13255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C00523-2B67-4687-84BC-0A0B7AB95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1" y="3377870"/>
            <a:ext cx="2156791" cy="2156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F0F04-15BE-4EAD-A189-2A4467D980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" y="2659761"/>
            <a:ext cx="911354" cy="24140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AAD0DC-7EA2-4C31-ABA9-EB96CA64CAB0}"/>
              </a:ext>
            </a:extLst>
          </p:cNvPr>
          <p:cNvSpPr txBox="1"/>
          <p:nvPr/>
        </p:nvSpPr>
        <p:spPr>
          <a:xfrm>
            <a:off x="137225" y="2136541"/>
            <a:ext cx="1774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Your Pilot</a:t>
            </a:r>
            <a:endParaRPr lang="en-US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5CCAAA-3902-42BE-935C-BA8450780120}"/>
              </a:ext>
            </a:extLst>
          </p:cNvPr>
          <p:cNvSpPr txBox="1"/>
          <p:nvPr/>
        </p:nvSpPr>
        <p:spPr>
          <a:xfrm>
            <a:off x="774357" y="2508460"/>
            <a:ext cx="1942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Goes Flying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51340A-F037-440D-B563-8AD35C77E190}"/>
              </a:ext>
            </a:extLst>
          </p:cNvPr>
          <p:cNvSpPr txBox="1"/>
          <p:nvPr/>
        </p:nvSpPr>
        <p:spPr>
          <a:xfrm>
            <a:off x="1024359" y="2907338"/>
            <a:ext cx="2329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Writes Times</a:t>
            </a:r>
            <a:endParaRPr lang="en-US" sz="2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7F1C80-0133-4E93-9E50-B3F316A30874}"/>
              </a:ext>
            </a:extLst>
          </p:cNvPr>
          <p:cNvSpPr txBox="1"/>
          <p:nvPr/>
        </p:nvSpPr>
        <p:spPr>
          <a:xfrm>
            <a:off x="1322994" y="3326232"/>
            <a:ext cx="3139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You Pickup Logbook</a:t>
            </a:r>
            <a:endParaRPr lang="en-US" sz="2800" b="1" dirty="0"/>
          </a:p>
        </p:txBody>
      </p:sp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88D181E-E290-465E-9530-EBDE9018F7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412113"/>
            <a:ext cx="2126910" cy="3008548"/>
          </a:xfrm>
          <a:prstGeom prst="rect">
            <a:avLst/>
          </a:prstGeom>
        </p:spPr>
      </p:pic>
      <p:pic>
        <p:nvPicPr>
          <p:cNvPr id="16" name="Picture 1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88B12BEF-0615-4C65-95E4-79975BC007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6548" y="1987825"/>
            <a:ext cx="5058833" cy="50588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F0AA2C-3EFB-49BD-B69F-2E7954565EE7}"/>
              </a:ext>
            </a:extLst>
          </p:cNvPr>
          <p:cNvSpPr txBox="1"/>
          <p:nvPr/>
        </p:nvSpPr>
        <p:spPr>
          <a:xfrm>
            <a:off x="5808234" y="1591127"/>
            <a:ext cx="61604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You Enter Times On Invoices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612617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PowerPoint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Template.potx" id="{CF90ADA5-B6BD-4D4B-9ACE-A7DFAADA00A1}" vid="{82A85E01-F3D3-4409-9847-53340CBC94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</Template>
  <TotalTime>6766</TotalTime>
  <Words>1940</Words>
  <Application>Microsoft Office PowerPoint</Application>
  <PresentationFormat>Widescreen</PresentationFormat>
  <Paragraphs>417</Paragraphs>
  <Slides>47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Rockwell Extra Bold</vt:lpstr>
      <vt:lpstr>PowerPointTemplate</vt:lpstr>
      <vt:lpstr>Acrobat Document</vt:lpstr>
      <vt:lpstr>Automate Your Flying Club</vt:lpstr>
      <vt:lpstr>PowerPoint Presentation</vt:lpstr>
      <vt:lpstr>About Ken VeArd</vt:lpstr>
      <vt:lpstr>Agenda</vt:lpstr>
      <vt:lpstr>How a Flying Club Works</vt:lpstr>
      <vt:lpstr>How a Flying Club Works</vt:lpstr>
      <vt:lpstr>How a Flying Club Works</vt:lpstr>
      <vt:lpstr>How a Flying Club Works</vt:lpstr>
      <vt:lpstr>How a Flying Club Works</vt:lpstr>
      <vt:lpstr>How a Flying Club Works</vt:lpstr>
      <vt:lpstr>How a Flying Club Works</vt:lpstr>
      <vt:lpstr>How a Flying Club Works</vt:lpstr>
      <vt:lpstr>How a Flying Club Works</vt:lpstr>
      <vt:lpstr>How a Flying Club Works</vt:lpstr>
      <vt:lpstr>How a Flying Club Works</vt:lpstr>
      <vt:lpstr>What is a Flying Club?</vt:lpstr>
      <vt:lpstr>What Does a Flying Club Need To Run?</vt:lpstr>
      <vt:lpstr>How Do We Automate a Club?</vt:lpstr>
      <vt:lpstr>How Pilot Partner Works</vt:lpstr>
      <vt:lpstr>Pilot Aircraft Scheduling</vt:lpstr>
      <vt:lpstr>Pilots Logging a Flight</vt:lpstr>
      <vt:lpstr>Pilot Examples of Logging a Flight</vt:lpstr>
      <vt:lpstr>Pilots Submitting Fuel Reimbursement</vt:lpstr>
      <vt:lpstr>Pilot Preview of Pending Charges</vt:lpstr>
      <vt:lpstr>Pilot How Pilots Receive &amp; Pays Invoices</vt:lpstr>
      <vt:lpstr>From the Club’s Point of View</vt:lpstr>
      <vt:lpstr>Generating Monthly Invoices With a Click of the Button</vt:lpstr>
      <vt:lpstr>Adhoc Charges &amp; Credits Adjustments on Invoices for Members</vt:lpstr>
      <vt:lpstr>Options for Paying Invoices</vt:lpstr>
      <vt:lpstr>Integration With QuickBooks</vt:lpstr>
      <vt:lpstr>Club Admins Managing Members</vt:lpstr>
      <vt:lpstr>Aircraft MX Tracker</vt:lpstr>
      <vt:lpstr>How to Be Successful With An Automated Club?</vt:lpstr>
      <vt:lpstr>Establish Procedures  That Enable Automation</vt:lpstr>
      <vt:lpstr>Good Habits of A Flying Club Have a Plan to Roll Out Pilot Partner</vt:lpstr>
      <vt:lpstr>Training Pilots</vt:lpstr>
      <vt:lpstr>Pricing</vt:lpstr>
      <vt:lpstr>Find Pilot Partner</vt:lpstr>
      <vt:lpstr>Additional Information More Details on Good Habits</vt:lpstr>
      <vt:lpstr>Good Habits of A Flying Club Pay Exact Invoice Amounts</vt:lpstr>
      <vt:lpstr>Good Habits of A Flying Club Review Flight Entries Regularly</vt:lpstr>
      <vt:lpstr>Good Habits of A Flying Club Communicate Well With Members</vt:lpstr>
      <vt:lpstr>Good Habits of A Flying Club Enforce Log Entries To Be Made Quickly </vt:lpstr>
      <vt:lpstr>Good Habits of A Flying Club Have Pilots Fix Their Errors</vt:lpstr>
      <vt:lpstr>Handling Mistakes No Pilot is Perfect, Mistakes Happen</vt:lpstr>
      <vt:lpstr>Getting Started</vt:lpstr>
      <vt:lpstr>How Much Work Ongoing Is Required?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Pilot Partner 101</dc:title>
  <dc:creator>Ken VeArd</dc:creator>
  <cp:lastModifiedBy>Ken VeArd</cp:lastModifiedBy>
  <cp:revision>111</cp:revision>
  <cp:lastPrinted>2015-08-20T23:34:27Z</cp:lastPrinted>
  <dcterms:created xsi:type="dcterms:W3CDTF">2015-08-16T05:16:28Z</dcterms:created>
  <dcterms:modified xsi:type="dcterms:W3CDTF">2021-07-30T05:07:24Z</dcterms:modified>
</cp:coreProperties>
</file>