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07" r:id="rId2"/>
    <p:sldId id="264" r:id="rId3"/>
    <p:sldId id="266" r:id="rId4"/>
    <p:sldId id="257" r:id="rId5"/>
    <p:sldId id="324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1" r:id="rId14"/>
    <p:sldId id="322" r:id="rId15"/>
    <p:sldId id="323" r:id="rId16"/>
    <p:sldId id="325" r:id="rId17"/>
    <p:sldId id="308" r:id="rId18"/>
    <p:sldId id="326" r:id="rId19"/>
    <p:sldId id="327" r:id="rId20"/>
    <p:sldId id="335" r:id="rId21"/>
    <p:sldId id="328" r:id="rId22"/>
    <p:sldId id="329" r:id="rId23"/>
    <p:sldId id="332" r:id="rId24"/>
    <p:sldId id="330" r:id="rId25"/>
    <p:sldId id="333" r:id="rId26"/>
    <p:sldId id="331" r:id="rId27"/>
    <p:sldId id="334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1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43" autoAdjust="0"/>
  </p:normalViewPr>
  <p:slideViewPr>
    <p:cSldViewPr snapToGrid="0">
      <p:cViewPr varScale="1">
        <p:scale>
          <a:sx n="96" d="100"/>
          <a:sy n="96" d="100"/>
        </p:scale>
        <p:origin x="115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AC07-F86C-4436-952A-068432970654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C6C5B-5EF1-4A68-A23E-F16D65F4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will automatically start the 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will end and automatically go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4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50631"/>
            <a:ext cx="10196146" cy="997500"/>
          </a:xfrm>
        </p:spPr>
        <p:txBody>
          <a:bodyPr anchor="b"/>
          <a:lstStyle>
            <a:lvl1pPr algn="ctr">
              <a:defRPr sz="6000" baseline="0">
                <a:solidFill>
                  <a:srgbClr val="CA1D22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49670"/>
            <a:ext cx="5228492" cy="30685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ockwell Extra Bold" panose="02060903040505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22" y="2453053"/>
            <a:ext cx="6404133" cy="34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2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4000" detail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71" y="876300"/>
            <a:ext cx="9798657" cy="53201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Rockwell Extra Bold" panose="020609030405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40"/>
          </a:xfrm>
        </p:spPr>
        <p:txBody>
          <a:bodyPr/>
          <a:lstStyle>
            <a:lvl1pPr>
              <a:defRPr>
                <a:latin typeface="Rockwell Extra Bold" panose="02060903040505020403" pitchFamily="18" charset="0"/>
              </a:defRPr>
            </a:lvl1pPr>
            <a:lvl2pPr>
              <a:defRPr>
                <a:latin typeface="Rockwell Extra Bold" panose="02060903040505020403" pitchFamily="18" charset="0"/>
              </a:defRPr>
            </a:lvl2pPr>
            <a:lvl3pPr>
              <a:defRPr>
                <a:latin typeface="Rockwell Extra Bold" panose="02060903040505020403" pitchFamily="18" charset="0"/>
              </a:defRPr>
            </a:lvl3pPr>
            <a:lvl4pPr>
              <a:defRPr>
                <a:latin typeface="Rockwell Extra Bold" panose="02060903040505020403" pitchFamily="18" charset="0"/>
              </a:defRPr>
            </a:lvl4pPr>
            <a:lvl5pPr>
              <a:defRPr>
                <a:latin typeface="Rockwell Extra Bold" panose="02060903040505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4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3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D3C-F393-47D6-AE68-CB9292927C5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 Extra Bold" panose="020609030405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1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1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pilotpartner.net" TargetMode="External"/><Relationship Id="rId2" Type="http://schemas.openxmlformats.org/officeDocument/2006/relationships/hyperlink" Target="https://pilotpartner.ne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50631"/>
            <a:ext cx="11720146" cy="997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Automate </a:t>
            </a:r>
            <a:r>
              <a:rPr lang="en-US" dirty="0">
                <a:solidFill>
                  <a:schemeClr val="tx1"/>
                </a:solidFill>
              </a:rPr>
              <a:t>Your Flying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Invoice &amp; Track Automatically</a:t>
            </a:r>
          </a:p>
          <a:p>
            <a:r>
              <a:rPr lang="en-US" sz="1600" dirty="0"/>
              <a:t>Spend more time Flying than Working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u="sng" dirty="0"/>
              <a:t>https://pilot</a:t>
            </a:r>
            <a:r>
              <a:rPr lang="en-US" sz="2800" u="sng" dirty="0">
                <a:solidFill>
                  <a:srgbClr val="C00000"/>
                </a:solidFill>
              </a:rPr>
              <a:t>partner.net</a:t>
            </a:r>
          </a:p>
        </p:txBody>
      </p:sp>
    </p:spTree>
    <p:extLst>
      <p:ext uri="{BB962C8B-B14F-4D97-AF65-F5344CB8AC3E}">
        <p14:creationId xmlns:p14="http://schemas.microsoft.com/office/powerpoint/2010/main" val="9157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55CD49-C0FD-41B4-BF28-3EC65DC7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4301824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00523-2B67-4687-84BC-0A0B7AB95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3377870"/>
            <a:ext cx="2156791" cy="215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F0F04-15BE-4EAD-A189-2A4467D98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659761"/>
            <a:ext cx="911354" cy="2414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AD0DC-7EA2-4C31-ABA9-EB96CA64CAB0}"/>
              </a:ext>
            </a:extLst>
          </p:cNvPr>
          <p:cNvSpPr txBox="1"/>
          <p:nvPr/>
        </p:nvSpPr>
        <p:spPr>
          <a:xfrm>
            <a:off x="137225" y="2136541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CCAAA-3902-42BE-935C-BA8450780120}"/>
              </a:ext>
            </a:extLst>
          </p:cNvPr>
          <p:cNvSpPr txBox="1"/>
          <p:nvPr/>
        </p:nvSpPr>
        <p:spPr>
          <a:xfrm>
            <a:off x="774357" y="2508460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1340A-F037-440D-B563-8AD35C77E190}"/>
              </a:ext>
            </a:extLst>
          </p:cNvPr>
          <p:cNvSpPr txBox="1"/>
          <p:nvPr/>
        </p:nvSpPr>
        <p:spPr>
          <a:xfrm>
            <a:off x="1024359" y="2907338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F1C80-0133-4E93-9E50-B3F316A30874}"/>
              </a:ext>
            </a:extLst>
          </p:cNvPr>
          <p:cNvSpPr txBox="1"/>
          <p:nvPr/>
        </p:nvSpPr>
        <p:spPr>
          <a:xfrm>
            <a:off x="1322994" y="3326232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8D181E-E290-465E-9530-EBDE9018F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2113"/>
            <a:ext cx="2126910" cy="3008548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8B12BEF-0615-4C65-95E4-79975BC007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6548" y="1987825"/>
            <a:ext cx="5058833" cy="50588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F0AA2C-3EFB-49BD-B69F-2E7954565EE7}"/>
              </a:ext>
            </a:extLst>
          </p:cNvPr>
          <p:cNvSpPr txBox="1"/>
          <p:nvPr/>
        </p:nvSpPr>
        <p:spPr>
          <a:xfrm>
            <a:off x="5808234" y="1591127"/>
            <a:ext cx="6160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Enter Times On Invoices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1261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EBE9085-7867-4638-B0DC-4F3E30C36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9AA7A7-8C8D-4372-B677-30298A5EA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A84B0F-9ECF-4F3D-BA15-69CE2DFD1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9C7F62-0411-4F1B-A21D-3A0D1AC39401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2CFDB-564C-4938-8467-C83460E6AC50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4EC11-FA48-4551-852B-3CFE5CFCFE8F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80CDC30-0091-489C-A369-9A25662E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1D40E-698E-4E10-AF42-BC47E884C130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E134DF-580C-40B4-9AE8-7D87B185D079}"/>
              </a:ext>
            </a:extLst>
          </p:cNvPr>
          <p:cNvSpPr txBox="1"/>
          <p:nvPr/>
        </p:nvSpPr>
        <p:spPr>
          <a:xfrm>
            <a:off x="2338441" y="3136813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Enter Times</a:t>
            </a:r>
            <a:endParaRPr lang="en-US" sz="2800" b="1" dirty="0"/>
          </a:p>
        </p:txBody>
      </p:sp>
      <p:pic>
        <p:nvPicPr>
          <p:cNvPr id="20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8020F8-7D35-4CB6-8612-27514D0D0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A5CD544-8634-4361-89DE-C31520B47A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2" y="2536661"/>
            <a:ext cx="4041913" cy="4041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B434CB-7113-4256-907B-E4B3BA2B7608}"/>
              </a:ext>
            </a:extLst>
          </p:cNvPr>
          <p:cNvSpPr txBox="1"/>
          <p:nvPr/>
        </p:nvSpPr>
        <p:spPr>
          <a:xfrm>
            <a:off x="4983286" y="1828775"/>
            <a:ext cx="6806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Email Invoices to Members</a:t>
            </a:r>
            <a:endParaRPr lang="en-US" sz="4000" b="1" dirty="0"/>
          </a:p>
        </p:txBody>
      </p:sp>
      <p:pic>
        <p:nvPicPr>
          <p:cNvPr id="25" name="Picture 24" descr="A close up of a womans face&#10;&#10;Description automatically generated">
            <a:extLst>
              <a:ext uri="{FF2B5EF4-FFF2-40B4-BE49-F238E27FC236}">
                <a16:creationId xmlns:a16="http://schemas.microsoft.com/office/drawing/2014/main" id="{2CA331C6-7E05-40EF-B906-7529FFCB2E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45" y="2757570"/>
            <a:ext cx="1411227" cy="17404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D7DDFC-4FDA-4FFB-A5A2-1B99853732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16" y="3717161"/>
            <a:ext cx="1392939" cy="149352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2119A251-C2F9-4990-A266-985276DBF2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41" y="4292494"/>
            <a:ext cx="1374651" cy="1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82" y="2214405"/>
            <a:ext cx="4406781" cy="4406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5271977" y="1827955"/>
            <a:ext cx="6779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They Send Payment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You Record &amp; Deposit Payment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0784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75220" y="1724301"/>
            <a:ext cx="4470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Update Budgets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88" y="2078244"/>
            <a:ext cx="5007531" cy="50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75220" y="1724301"/>
            <a:ext cx="4835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Track MX Records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06" y="2354171"/>
            <a:ext cx="4300266" cy="43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6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706B7F4-9D19-419E-A385-F4BAC39A0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89" y="2502201"/>
            <a:ext cx="6491511" cy="4327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86016" y="1487199"/>
            <a:ext cx="5185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In the End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You End Up Feeling Like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5" y="4861568"/>
            <a:ext cx="1996432" cy="1996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2D2D2A-9311-4C44-A46A-36807A8AB7C4}"/>
              </a:ext>
            </a:extLst>
          </p:cNvPr>
          <p:cNvSpPr txBox="1"/>
          <p:nvPr/>
        </p:nvSpPr>
        <p:spPr>
          <a:xfrm>
            <a:off x="3690559" y="4421326"/>
            <a:ext cx="355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Track MX Records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360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 result for general aviation takeoff">
            <a:extLst>
              <a:ext uri="{FF2B5EF4-FFF2-40B4-BE49-F238E27FC236}">
                <a16:creationId xmlns:a16="http://schemas.microsoft.com/office/drawing/2014/main" id="{C65B800C-69EF-49F4-BC04-ED52BB47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7" y="2928195"/>
            <a:ext cx="5960972" cy="3453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48731" y="1487199"/>
            <a:ext cx="52602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While Your Pilots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Are Just Out Having Fun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5" y="4861568"/>
            <a:ext cx="1996432" cy="1996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2D2D2A-9311-4C44-A46A-36807A8AB7C4}"/>
              </a:ext>
            </a:extLst>
          </p:cNvPr>
          <p:cNvSpPr txBox="1"/>
          <p:nvPr/>
        </p:nvSpPr>
        <p:spPr>
          <a:xfrm>
            <a:off x="3690559" y="4421326"/>
            <a:ext cx="355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Track MX Records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343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0F8F6DDC-09CA-41C3-9B68-0AE75EED8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8" b="98182" l="59146" r="98819">
                        <a14:foregroundMark x1="91611" y1="11717" x2="91611" y2="11717"/>
                        <a14:foregroundMark x1="89098" y1="10343" x2="89098" y2="10343"/>
                        <a14:foregroundMark x1="85100" y1="8768" x2="85100" y2="8768"/>
                        <a14:foregroundMark x1="96608" y1="41414" x2="96608" y2="41414"/>
                        <a14:foregroundMark x1="97638" y1="30586" x2="97638" y2="30586"/>
                        <a14:foregroundMark x1="93943" y1="49657" x2="93943" y2="49657"/>
                        <a14:foregroundMark x1="89673" y1="93131" x2="89673" y2="93131"/>
                        <a14:foregroundMark x1="77892" y1="43758" x2="77892" y2="43758"/>
                        <a14:foregroundMark x1="88492" y1="68525" x2="88492" y2="68525"/>
                        <a14:foregroundMark x1="78619" y1="68727" x2="98819" y2="61091"/>
                        <a14:foregroundMark x1="98819" y1="61091" x2="94730" y2="39475"/>
                        <a14:foregroundMark x1="94730" y1="39475" x2="97941" y2="43758"/>
                        <a14:foregroundMark x1="95578" y1="98020" x2="70230" y2="98222"/>
                        <a14:foregroundMark x1="59176" y1="42384" x2="65385" y2="47313"/>
                        <a14:foregroundMark x1="65385" y1="47313" x2="71926" y2="44081"/>
                        <a14:foregroundMark x1="71926" y1="44081" x2="78861" y2="28000"/>
                        <a14:foregroundMark x1="78861" y1="28000" x2="85191" y2="32121"/>
                        <a14:foregroundMark x1="85191" y1="32121" x2="76227" y2="59596"/>
                        <a14:foregroundMark x1="76227" y1="59596" x2="62871" y2="57131"/>
                        <a14:foregroundMark x1="79225" y1="50263" x2="64173" y2="50828"/>
                        <a14:foregroundMark x1="91884" y1="47717" x2="85857" y2="53576"/>
                        <a14:foregroundMark x1="85857" y1="53576" x2="92944" y2="40202"/>
                        <a14:foregroundMark x1="92944" y1="40202" x2="94094" y2="30990"/>
                        <a14:foregroundMark x1="94094" y1="30990" x2="97335" y2="31192"/>
                        <a14:foregroundMark x1="98819" y1="30788" x2="92520" y2="25455"/>
                        <a14:foregroundMark x1="92520" y1="25455" x2="92489" y2="25293"/>
                        <a14:foregroundMark x1="95427" y1="32364" x2="81193" y2="24970"/>
                        <a14:foregroundMark x1="81193" y1="24970" x2="72502" y2="26505"/>
                        <a14:foregroundMark x1="72502" y1="26505" x2="68474" y2="26061"/>
                        <a14:foregroundMark x1="97335" y1="64808" x2="91036" y2="71111"/>
                        <a14:foregroundMark x1="91036" y1="71111" x2="82253" y2="72162"/>
                        <a14:foregroundMark x1="82253" y1="72162" x2="89491" y2="69818"/>
                        <a14:foregroundMark x1="89491" y1="69818" x2="95276" y2="77414"/>
                        <a14:foregroundMark x1="95276" y1="77414" x2="95336" y2="68162"/>
                        <a14:foregroundMark x1="95336" y1="68162" x2="87220" y2="69535"/>
                        <a14:foregroundMark x1="87220" y1="69535" x2="80709" y2="73616"/>
                        <a14:foregroundMark x1="80709" y1="73616" x2="76408" y2="74263"/>
                        <a14:foregroundMark x1="92641" y1="6424" x2="85706" y2="5818"/>
                        <a14:foregroundMark x1="85706" y1="5818" x2="85706" y2="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6"/>
          <a:stretch/>
        </p:blipFill>
        <p:spPr>
          <a:xfrm flipH="1">
            <a:off x="0" y="1578928"/>
            <a:ext cx="3041088" cy="516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Flying Club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Need To Run?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33774" y="1825625"/>
            <a:ext cx="7820025" cy="437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Track Flight Time</a:t>
            </a:r>
          </a:p>
          <a:p>
            <a:r>
              <a:rPr lang="en-US" dirty="0"/>
              <a:t>Generate Invoices For</a:t>
            </a:r>
          </a:p>
          <a:p>
            <a:pPr lvl="1"/>
            <a:r>
              <a:rPr lang="en-US" dirty="0"/>
              <a:t>Flight Time</a:t>
            </a:r>
          </a:p>
          <a:p>
            <a:pPr lvl="1"/>
            <a:r>
              <a:rPr lang="en-US" dirty="0"/>
              <a:t>Monthly Dues &amp; Other Charges</a:t>
            </a:r>
          </a:p>
          <a:p>
            <a:r>
              <a:rPr lang="en-US" dirty="0"/>
              <a:t>Collect Payments</a:t>
            </a:r>
          </a:p>
          <a:p>
            <a:r>
              <a:rPr lang="en-US" dirty="0"/>
              <a:t>Schedule Aircraft &amp; Resources</a:t>
            </a:r>
          </a:p>
          <a:p>
            <a:r>
              <a:rPr lang="en-US" dirty="0"/>
              <a:t>Track Budgets &amp; Expenses</a:t>
            </a:r>
          </a:p>
          <a:p>
            <a:r>
              <a:rPr lang="en-US" dirty="0"/>
              <a:t>Keep Aircraft MX Up to Date</a:t>
            </a:r>
          </a:p>
        </p:txBody>
      </p:sp>
    </p:spTree>
    <p:extLst>
      <p:ext uri="{BB962C8B-B14F-4D97-AF65-F5344CB8AC3E}">
        <p14:creationId xmlns:p14="http://schemas.microsoft.com/office/powerpoint/2010/main" val="4222626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0503-9BE2-474D-9431-50021324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dirty="0">
                <a:solidFill>
                  <a:srgbClr val="FF0000"/>
                </a:solidFill>
              </a:rPr>
              <a:t>Automate a Club?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942F3C-F019-4AC9-BF75-A54A70457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2" y="1461109"/>
            <a:ext cx="6443226" cy="5138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D3144-E6CD-426B-86AB-1EAF94406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67" y="3528390"/>
            <a:ext cx="4498716" cy="28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Procedures 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That Enable Automation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938" y="1825625"/>
            <a:ext cx="7914861" cy="4370840"/>
          </a:xfrm>
        </p:spPr>
        <p:txBody>
          <a:bodyPr/>
          <a:lstStyle/>
          <a:p>
            <a:r>
              <a:rPr lang="en-US" dirty="0"/>
              <a:t>Monthly Dues to </a:t>
            </a:r>
            <a:r>
              <a:rPr lang="en-US" dirty="0">
                <a:solidFill>
                  <a:srgbClr val="FF0000"/>
                </a:solidFill>
              </a:rPr>
              <a:t>Cover Fixed Costs</a:t>
            </a:r>
          </a:p>
          <a:p>
            <a:r>
              <a:rPr lang="en-US" dirty="0">
                <a:solidFill>
                  <a:srgbClr val="FF0000"/>
                </a:solidFill>
              </a:rPr>
              <a:t>Hourly Rates to Cover:</a:t>
            </a:r>
          </a:p>
          <a:p>
            <a:pPr lvl="1"/>
            <a:r>
              <a:rPr lang="en-US" dirty="0"/>
              <a:t>Fuel, MX, Engine Reserve, Oil</a:t>
            </a:r>
          </a:p>
          <a:p>
            <a:r>
              <a:rPr lang="en-US" dirty="0"/>
              <a:t>Fuel Reimbursement </a:t>
            </a:r>
            <a:r>
              <a:rPr lang="en-US" dirty="0">
                <a:solidFill>
                  <a:srgbClr val="FF0000"/>
                </a:solidFill>
              </a:rPr>
              <a:t>Policy</a:t>
            </a:r>
          </a:p>
          <a:p>
            <a:r>
              <a:rPr lang="en-US" dirty="0"/>
              <a:t>Generate Monthly Invoices </a:t>
            </a:r>
            <a:r>
              <a:rPr lang="en-US" dirty="0">
                <a:solidFill>
                  <a:srgbClr val="FF0000"/>
                </a:solidFill>
              </a:rPr>
              <a:t>on Time</a:t>
            </a:r>
          </a:p>
          <a:p>
            <a:r>
              <a:rPr lang="en-US" dirty="0"/>
              <a:t>Make Paying </a:t>
            </a:r>
            <a:r>
              <a:rPr lang="en-US" dirty="0">
                <a:solidFill>
                  <a:srgbClr val="FF0000"/>
                </a:solidFill>
              </a:rPr>
              <a:t>Invoices Easy</a:t>
            </a:r>
          </a:p>
          <a:p>
            <a:r>
              <a:rPr lang="en-US" dirty="0"/>
              <a:t>Develop </a:t>
            </a:r>
            <a:r>
              <a:rPr lang="en-US" dirty="0">
                <a:solidFill>
                  <a:srgbClr val="FF0000"/>
                </a:solidFill>
              </a:rPr>
              <a:t>Maintainable Budgets</a:t>
            </a:r>
          </a:p>
          <a:p>
            <a:r>
              <a:rPr lang="en-US" dirty="0"/>
              <a:t>Control Expenses </a:t>
            </a:r>
            <a:r>
              <a:rPr lang="en-US" dirty="0">
                <a:solidFill>
                  <a:srgbClr val="FF0000"/>
                </a:solidFill>
              </a:rPr>
              <a:t>&amp; Credits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7EDD4A5-ACC3-49EE-BAC6-8FDA522AD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3" b="98869" l="9030" r="92061">
                        <a14:foregroundMark x1="37455" y1="94545" x2="53333" y2="93980"/>
                        <a14:foregroundMark x1="53333" y1="93980" x2="63091" y2="94545"/>
                        <a14:foregroundMark x1="35515" y1="98909" x2="68061" y2="97455"/>
                        <a14:foregroundMark x1="45879" y1="9455" x2="54364" y2="9293"/>
                        <a14:foregroundMark x1="90970" y1="50828" x2="92061" y2="52283"/>
                        <a14:foregroundMark x1="9030" y1="49535" x2="9030" y2="5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" y="1401417"/>
            <a:ext cx="3637722" cy="54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ot Partner 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9D48-9E04-49E0-A38A-2B48FF94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964" y="365125"/>
            <a:ext cx="6612835" cy="1325563"/>
          </a:xfrm>
        </p:spPr>
        <p:txBody>
          <a:bodyPr/>
          <a:lstStyle/>
          <a:p>
            <a:r>
              <a:rPr lang="en-US" dirty="0"/>
              <a:t>Tracking </a:t>
            </a:r>
            <a:r>
              <a:rPr lang="en-US" dirty="0">
                <a:solidFill>
                  <a:srgbClr val="FF0000"/>
                </a:solidFill>
              </a:rPr>
              <a:t>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5666-9DDC-471D-80B8-5B633E13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512" y="1825624"/>
            <a:ext cx="7335079" cy="48037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Common Budgets</a:t>
            </a:r>
          </a:p>
          <a:p>
            <a:pPr lvl="1"/>
            <a:r>
              <a:rPr lang="en-US" dirty="0"/>
              <a:t>Aircraft Maintenance (MX) </a:t>
            </a:r>
            <a:r>
              <a:rPr lang="en-US" dirty="0">
                <a:solidFill>
                  <a:srgbClr val="FF0000"/>
                </a:solidFill>
              </a:rPr>
              <a:t>(Monthly &amp; Hourly)</a:t>
            </a:r>
          </a:p>
          <a:p>
            <a:pPr lvl="2"/>
            <a:r>
              <a:rPr lang="en-US" dirty="0"/>
              <a:t>Single Budget vs Budget Per Aircraft</a:t>
            </a:r>
          </a:p>
          <a:p>
            <a:pPr lvl="1"/>
            <a:r>
              <a:rPr lang="en-US" dirty="0"/>
              <a:t>Engine Reserve </a:t>
            </a:r>
            <a:r>
              <a:rPr lang="en-US" dirty="0">
                <a:solidFill>
                  <a:srgbClr val="FF0000"/>
                </a:solidFill>
              </a:rPr>
              <a:t>(Hourly)</a:t>
            </a:r>
          </a:p>
          <a:p>
            <a:pPr lvl="1"/>
            <a:r>
              <a:rPr lang="en-US" dirty="0"/>
              <a:t>Fuel Purchases </a:t>
            </a:r>
            <a:r>
              <a:rPr lang="en-US" dirty="0">
                <a:solidFill>
                  <a:srgbClr val="FF0000"/>
                </a:solidFill>
              </a:rPr>
              <a:t>(Hourly)</a:t>
            </a:r>
          </a:p>
          <a:p>
            <a:pPr lvl="2"/>
            <a:r>
              <a:rPr lang="en-US" dirty="0"/>
              <a:t>Offset by Fuel Reimbursements</a:t>
            </a:r>
          </a:p>
          <a:p>
            <a:pPr lvl="1"/>
            <a:r>
              <a:rPr lang="en-US" dirty="0"/>
              <a:t>Operational Expenses (OPX) </a:t>
            </a:r>
            <a:r>
              <a:rPr lang="en-US" dirty="0">
                <a:solidFill>
                  <a:srgbClr val="FF0000"/>
                </a:solidFill>
              </a:rPr>
              <a:t>(Monthly)</a:t>
            </a:r>
          </a:p>
          <a:p>
            <a:pPr lvl="1"/>
            <a:r>
              <a:rPr lang="en-US" dirty="0"/>
              <a:t>Capital Improvements  </a:t>
            </a:r>
            <a:r>
              <a:rPr lang="en-US" dirty="0">
                <a:solidFill>
                  <a:srgbClr val="FF0000"/>
                </a:solidFill>
              </a:rPr>
              <a:t>(Ad-Hoc Charges)</a:t>
            </a:r>
          </a:p>
          <a:p>
            <a:pPr lvl="1"/>
            <a:r>
              <a:rPr lang="en-US" dirty="0"/>
              <a:t>Aircraft Loans  </a:t>
            </a:r>
            <a:r>
              <a:rPr lang="en-US" dirty="0">
                <a:solidFill>
                  <a:srgbClr val="FF0000"/>
                </a:solidFill>
              </a:rPr>
              <a:t>(Monthly)</a:t>
            </a:r>
          </a:p>
        </p:txBody>
      </p:sp>
      <p:pic>
        <p:nvPicPr>
          <p:cNvPr id="6" name="Picture 5" descr="A picture containing indoor, top&#10;&#10;Description automatically generated">
            <a:extLst>
              <a:ext uri="{FF2B5EF4-FFF2-40B4-BE49-F238E27FC236}">
                <a16:creationId xmlns:a16="http://schemas.microsoft.com/office/drawing/2014/main" id="{489D1222-EAE2-4252-B6B9-56A7A96AC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2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8AD2-1F2B-4EF8-B38D-D265DB54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</a:t>
            </a:r>
            <a:r>
              <a:rPr lang="en-US" dirty="0">
                <a:solidFill>
                  <a:srgbClr val="FF0000"/>
                </a:solidFill>
              </a:rPr>
              <a:t>Dues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37DFA-22EF-41B8-93C8-73182165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6660" y="1825625"/>
            <a:ext cx="4880114" cy="4370840"/>
          </a:xfrm>
        </p:spPr>
        <p:txBody>
          <a:bodyPr/>
          <a:lstStyle/>
          <a:p>
            <a:r>
              <a:rPr lang="en-US" dirty="0"/>
              <a:t>MX – Fixed Cost Annual Fee</a:t>
            </a:r>
          </a:p>
          <a:p>
            <a:r>
              <a:rPr lang="en-US" dirty="0"/>
              <a:t>OPX </a:t>
            </a:r>
          </a:p>
          <a:p>
            <a:pPr lvl="1"/>
            <a:r>
              <a:rPr lang="en-US" dirty="0"/>
              <a:t>Hangar</a:t>
            </a:r>
          </a:p>
          <a:p>
            <a:pPr lvl="1"/>
            <a:r>
              <a:rPr lang="en-US" dirty="0"/>
              <a:t>Insurance</a:t>
            </a:r>
          </a:p>
          <a:p>
            <a:pPr lvl="1"/>
            <a:r>
              <a:rPr lang="en-US" dirty="0"/>
              <a:t>Office Expense</a:t>
            </a:r>
          </a:p>
          <a:p>
            <a:r>
              <a:rPr lang="en-US" dirty="0"/>
              <a:t>Loan Payment*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B0A72-7016-4C12-8E0F-C4B7930D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3" y="1443920"/>
            <a:ext cx="6773220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DD36-D1A2-4C13-8263-A7BE9474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</a:t>
            </a:r>
            <a:r>
              <a:rPr lang="en-US" dirty="0">
                <a:solidFill>
                  <a:srgbClr val="FF0000"/>
                </a:solidFill>
              </a:rPr>
              <a:t>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5DDC4-B674-4343-B3EE-29D72E5A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060" y="1825625"/>
            <a:ext cx="7934739" cy="4370840"/>
          </a:xfrm>
        </p:spPr>
        <p:txBody>
          <a:bodyPr/>
          <a:lstStyle/>
          <a:p>
            <a:r>
              <a:rPr lang="en-US" dirty="0"/>
              <a:t>Based on Expected </a:t>
            </a:r>
            <a:r>
              <a:rPr lang="en-US" dirty="0">
                <a:solidFill>
                  <a:srgbClr val="FF0000"/>
                </a:solidFill>
              </a:rPr>
              <a:t># Hours per Year </a:t>
            </a:r>
          </a:p>
          <a:p>
            <a:pPr lvl="1"/>
            <a:r>
              <a:rPr lang="en-US" dirty="0"/>
              <a:t>Example: 200hrs/year</a:t>
            </a:r>
          </a:p>
          <a:p>
            <a:r>
              <a:rPr lang="en-US" dirty="0"/>
              <a:t>Engine </a:t>
            </a:r>
            <a:r>
              <a:rPr lang="en-US" dirty="0">
                <a:solidFill>
                  <a:srgbClr val="FF0000"/>
                </a:solidFill>
              </a:rPr>
              <a:t>Reserve</a:t>
            </a:r>
          </a:p>
          <a:p>
            <a:r>
              <a:rPr lang="en-US" dirty="0"/>
              <a:t>Maintenance</a:t>
            </a:r>
          </a:p>
          <a:p>
            <a:r>
              <a:rPr lang="en-US" dirty="0"/>
              <a:t>Fuel </a:t>
            </a:r>
            <a:r>
              <a:rPr lang="en-US" sz="2000" dirty="0">
                <a:solidFill>
                  <a:srgbClr val="FF0000"/>
                </a:solidFill>
              </a:rPr>
              <a:t>(If Wet Rate)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person, object&#10;&#10;Description automatically generated">
            <a:extLst>
              <a:ext uri="{FF2B5EF4-FFF2-40B4-BE49-F238E27FC236}">
                <a16:creationId xmlns:a16="http://schemas.microsoft.com/office/drawing/2014/main" id="{3457F5C1-A4BA-436E-B1EF-510FF6A53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5192" l="4667" r="95576">
                        <a14:foregroundMark x1="9939" y1="60606" x2="15455" y2="52283"/>
                        <a14:foregroundMark x1="4667" y1="61495" x2="4667" y2="63152"/>
                        <a14:foregroundMark x1="39212" y1="93172" x2="68424" y2="95192"/>
                        <a14:foregroundMark x1="68424" y1="95192" x2="70182" y2="93737"/>
                        <a14:foregroundMark x1="93636" y1="60970" x2="88970" y2="69535"/>
                        <a14:foregroundMark x1="88970" y1="69535" x2="95576" y2="7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052"/>
            <a:ext cx="3597965" cy="53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4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DD36-D1A2-4C13-8263-A7BE9474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</a:t>
            </a:r>
            <a:r>
              <a:rPr lang="en-US" dirty="0">
                <a:solidFill>
                  <a:srgbClr val="FF0000"/>
                </a:solidFill>
              </a:rPr>
              <a:t>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5DDC4-B674-4343-B3EE-29D72E5A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40"/>
          </a:xfrm>
        </p:spPr>
        <p:txBody>
          <a:bodyPr/>
          <a:lstStyle/>
          <a:p>
            <a:r>
              <a:rPr lang="en-US" dirty="0"/>
              <a:t>Based on Expected # Hours per Year (200hrs)</a:t>
            </a:r>
          </a:p>
          <a:p>
            <a:r>
              <a:rPr lang="en-US" dirty="0"/>
              <a:t>Engine Reserve</a:t>
            </a:r>
          </a:p>
          <a:p>
            <a:r>
              <a:rPr lang="en-US" dirty="0"/>
              <a:t>Maintenance</a:t>
            </a:r>
          </a:p>
          <a:p>
            <a:r>
              <a:rPr lang="en-US" dirty="0"/>
              <a:t>Fuel (If Wet Rate)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89A5-99B3-4EAF-94E6-085E99AF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0" y="1358487"/>
            <a:ext cx="11068879" cy="504663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C499-0B29-469E-AB4F-D0BAF7B0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</a:t>
            </a:r>
            <a:r>
              <a:rPr lang="en-US" dirty="0">
                <a:solidFill>
                  <a:srgbClr val="FF0000"/>
                </a:solidFill>
              </a:rPr>
              <a:t>Invoices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B1F3-1F0A-4A2B-8451-AF39FCE5F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0" y="1825625"/>
            <a:ext cx="7576930" cy="437084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Invoice Monthly &amp; Not Per Flight</a:t>
            </a:r>
          </a:p>
          <a:p>
            <a:pPr lvl="1"/>
            <a:r>
              <a:rPr lang="en-US" dirty="0"/>
              <a:t>Rentals Invoice Per Flight</a:t>
            </a:r>
          </a:p>
          <a:p>
            <a:pPr lvl="1"/>
            <a:r>
              <a:rPr lang="en-US" dirty="0"/>
              <a:t>High Level of Workload to Maintain</a:t>
            </a:r>
          </a:p>
          <a:p>
            <a:pPr lvl="1"/>
            <a:r>
              <a:rPr lang="en-US" dirty="0"/>
              <a:t>Members Fly More Invoiced Monthly</a:t>
            </a:r>
          </a:p>
          <a:p>
            <a:r>
              <a:rPr lang="en-US" dirty="0">
                <a:solidFill>
                  <a:srgbClr val="FF0000"/>
                </a:solidFill>
              </a:rPr>
              <a:t>Integrate with QuickBooks to Send Emails</a:t>
            </a:r>
          </a:p>
          <a:p>
            <a:pPr lvl="1"/>
            <a:r>
              <a:rPr lang="en-US" dirty="0"/>
              <a:t>Payments Made in QB or Pilot Partner</a:t>
            </a:r>
          </a:p>
          <a:p>
            <a:pPr lvl="1"/>
            <a:r>
              <a:rPr lang="en-US" dirty="0"/>
              <a:t>Two Way Payments Sync with QB</a:t>
            </a:r>
          </a:p>
          <a:p>
            <a:r>
              <a:rPr lang="en-US" dirty="0"/>
              <a:t>View Invoices in </a:t>
            </a:r>
            <a:r>
              <a:rPr lang="en-US" dirty="0">
                <a:solidFill>
                  <a:srgbClr val="FF0000"/>
                </a:solidFill>
              </a:rPr>
              <a:t>Pilot Partner Web &amp; App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52822D5-A1A0-4901-884F-0C2F08A70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48" y="1550503"/>
            <a:ext cx="4234069" cy="423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C499-0B29-469E-AB4F-D0BAF7B0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</a:t>
            </a:r>
            <a:r>
              <a:rPr lang="en-US" dirty="0">
                <a:solidFill>
                  <a:srgbClr val="FF0000"/>
                </a:solidFill>
              </a:rPr>
              <a:t>Invoices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D849D5-560F-4718-BB0F-000957FA0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86" y="1380471"/>
            <a:ext cx="6671827" cy="5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BFB9-8235-45AB-AB47-F99E4900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</a:t>
            </a:r>
            <a:r>
              <a:rPr lang="en-US" dirty="0">
                <a:solidFill>
                  <a:srgbClr val="FF0000"/>
                </a:solidFill>
              </a:rPr>
              <a:t>Invoices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62713-3EC0-4117-9D71-B3A011F3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487695"/>
            <a:ext cx="6344476" cy="43708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QuickBooks Integration</a:t>
            </a:r>
          </a:p>
          <a:p>
            <a:pPr lvl="1"/>
            <a:r>
              <a:rPr lang="en-US" dirty="0"/>
              <a:t>ACH – Direct Bank Transfer.  0.0% Fee!</a:t>
            </a:r>
          </a:p>
          <a:p>
            <a:pPr lvl="1"/>
            <a:r>
              <a:rPr lang="en-US" dirty="0"/>
              <a:t>Credit Cards – Transaction Fee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C9BF8-B574-4388-A7AC-B37CC7B811B7}"/>
              </a:ext>
            </a:extLst>
          </p:cNvPr>
          <p:cNvSpPr txBox="1"/>
          <p:nvPr/>
        </p:nvSpPr>
        <p:spPr>
          <a:xfrm>
            <a:off x="6738730" y="1789043"/>
            <a:ext cx="5059018" cy="440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06731-4974-44A2-B532-977E73560924}"/>
              </a:ext>
            </a:extLst>
          </p:cNvPr>
          <p:cNvSpPr txBox="1">
            <a:spLocks/>
          </p:cNvSpPr>
          <p:nvPr/>
        </p:nvSpPr>
        <p:spPr>
          <a:xfrm>
            <a:off x="6301408" y="1487695"/>
            <a:ext cx="5718315" cy="437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Pilot Partner Fleet Pay</a:t>
            </a:r>
          </a:p>
          <a:p>
            <a:pPr lvl="1"/>
            <a:r>
              <a:rPr lang="en-US" dirty="0"/>
              <a:t>Integrates with Stripe</a:t>
            </a:r>
          </a:p>
          <a:p>
            <a:pPr lvl="1"/>
            <a:r>
              <a:rPr lang="en-US" dirty="0"/>
              <a:t>Free To Enable and Keep</a:t>
            </a:r>
          </a:p>
          <a:p>
            <a:pPr lvl="1"/>
            <a:r>
              <a:rPr lang="en-US" dirty="0"/>
              <a:t>Transaction Fee</a:t>
            </a:r>
          </a:p>
          <a:p>
            <a:pPr lvl="2"/>
            <a:r>
              <a:rPr lang="en-US" dirty="0"/>
              <a:t>3.4% + $0.50</a:t>
            </a:r>
          </a:p>
          <a:p>
            <a:pPr lvl="1"/>
            <a:r>
              <a:rPr lang="en-US" dirty="0"/>
              <a:t>Option to Pass Fee to Member</a:t>
            </a:r>
          </a:p>
          <a:p>
            <a:pPr lvl="1"/>
            <a:endParaRPr lang="en-US" dirty="0"/>
          </a:p>
        </p:txBody>
      </p:sp>
      <p:pic>
        <p:nvPicPr>
          <p:cNvPr id="8" name="Picture 7" descr="A picture containing outdoor, tennis, person&#10;&#10;Description automatically generated">
            <a:extLst>
              <a:ext uri="{FF2B5EF4-FFF2-40B4-BE49-F238E27FC236}">
                <a16:creationId xmlns:a16="http://schemas.microsoft.com/office/drawing/2014/main" id="{52DCAFDB-B69F-4E3B-99D2-BE13742D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2" b="99515" l="8976" r="90000">
                        <a14:foregroundMark x1="19353" y1="48686" x2="18652" y2="19571"/>
                        <a14:foregroundMark x1="23693" y1="46098" x2="22345" y2="11444"/>
                        <a14:foregroundMark x1="26685" y1="24505" x2="22830" y2="27254"/>
                        <a14:foregroundMark x1="19057" y1="6227" x2="21375" y2="5782"/>
                        <a14:foregroundMark x1="18086" y1="91144" x2="16146" y2="82046"/>
                        <a14:foregroundMark x1="19542" y1="94945" x2="23154" y2="90416"/>
                        <a14:foregroundMark x1="23154" y1="90416" x2="23396" y2="89567"/>
                        <a14:foregroundMark x1="33261" y1="57986" x2="30728" y2="63930"/>
                        <a14:foregroundMark x1="30728" y1="63930" x2="32372" y2="68419"/>
                        <a14:foregroundMark x1="36631" y1="56086" x2="36550" y2="78407"/>
                        <a14:foregroundMark x1="23585" y1="97816" x2="23100" y2="93207"/>
                        <a14:foregroundMark x1="33154" y1="99555" x2="36631" y2="94622"/>
                        <a14:foregroundMark x1="36631" y1="94622" x2="36334" y2="93773"/>
                        <a14:foregroundMark x1="14420" y1="44359" x2="10836" y2="39345"/>
                        <a14:foregroundMark x1="10836" y1="39345" x2="8976" y2="32349"/>
                        <a14:foregroundMark x1="8976" y1="32349" x2="11887" y2="26486"/>
                        <a14:foregroundMark x1="11887" y1="26486" x2="11995" y2="26365"/>
                        <a14:foregroundMark x1="19811" y1="7521" x2="17898" y2="17266"/>
                        <a14:foregroundMark x1="24259" y1="17671" x2="23693" y2="19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26"/>
          <a:stretch/>
        </p:blipFill>
        <p:spPr>
          <a:xfrm>
            <a:off x="0" y="2937771"/>
            <a:ext cx="2703443" cy="3920229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C703C223-114E-441B-8C20-30429BBEC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1" y="3740287"/>
            <a:ext cx="3260035" cy="326003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01D7A3-EE27-4FBC-A341-BAFCED5FE77E}"/>
              </a:ext>
            </a:extLst>
          </p:cNvPr>
          <p:cNvSpPr txBox="1">
            <a:spLocks/>
          </p:cNvSpPr>
          <p:nvPr/>
        </p:nvSpPr>
        <p:spPr>
          <a:xfrm>
            <a:off x="2708409" y="4495275"/>
            <a:ext cx="6150670" cy="3064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Track Payments Manually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9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BFB9-8235-45AB-AB47-F99E4900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</a:t>
            </a:r>
            <a:r>
              <a:rPr lang="en-US" dirty="0">
                <a:solidFill>
                  <a:srgbClr val="FF0000"/>
                </a:solidFill>
              </a:rPr>
              <a:t>Invoices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62713-3EC0-4117-9D71-B3A011F3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487695"/>
            <a:ext cx="5671930" cy="43708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QuickBooks Integration</a:t>
            </a:r>
          </a:p>
          <a:p>
            <a:pPr lvl="1"/>
            <a:r>
              <a:rPr lang="en-US" dirty="0"/>
              <a:t>ACH – Direct Bank Transfer.  0.0% Fee!</a:t>
            </a:r>
          </a:p>
          <a:p>
            <a:pPr lvl="1"/>
            <a:r>
              <a:rPr lang="en-US" dirty="0"/>
              <a:t>Credit Cards – Transaction Fee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C9BF8-B574-4388-A7AC-B37CC7B811B7}"/>
              </a:ext>
            </a:extLst>
          </p:cNvPr>
          <p:cNvSpPr txBox="1"/>
          <p:nvPr/>
        </p:nvSpPr>
        <p:spPr>
          <a:xfrm>
            <a:off x="6738730" y="1789043"/>
            <a:ext cx="5059018" cy="440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06731-4974-44A2-B532-977E73560924}"/>
              </a:ext>
            </a:extLst>
          </p:cNvPr>
          <p:cNvSpPr txBox="1">
            <a:spLocks/>
          </p:cNvSpPr>
          <p:nvPr/>
        </p:nvSpPr>
        <p:spPr>
          <a:xfrm>
            <a:off x="6347794" y="1487695"/>
            <a:ext cx="5671930" cy="437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Pilot Partner Fleet Pay</a:t>
            </a:r>
          </a:p>
          <a:p>
            <a:pPr lvl="1"/>
            <a:r>
              <a:rPr lang="en-US" dirty="0"/>
              <a:t>Integrates with Stripe</a:t>
            </a:r>
          </a:p>
          <a:p>
            <a:pPr lvl="1"/>
            <a:r>
              <a:rPr lang="en-US" dirty="0"/>
              <a:t>Free To Setup, Enable and Keep</a:t>
            </a:r>
          </a:p>
          <a:p>
            <a:pPr lvl="1"/>
            <a:r>
              <a:rPr lang="en-US" dirty="0"/>
              <a:t>Transaction Fee</a:t>
            </a:r>
          </a:p>
          <a:p>
            <a:pPr lvl="2"/>
            <a:r>
              <a:rPr lang="en-US" dirty="0"/>
              <a:t>3.4% + $0.50</a:t>
            </a:r>
          </a:p>
          <a:p>
            <a:pPr lvl="1"/>
            <a:r>
              <a:rPr lang="en-US" dirty="0"/>
              <a:t>Option to Pass Fee to Member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AFB43-7778-4432-BAFD-14D360E22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89" y="2000939"/>
            <a:ext cx="10980425" cy="336936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90FB-F639-4423-B536-7324C712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Budget </a:t>
            </a:r>
            <a:r>
              <a:rPr lang="en-US" dirty="0">
                <a:solidFill>
                  <a:srgbClr val="FF0000"/>
                </a:solidFill>
              </a:rPr>
              <a:t>Expenses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C6E48-0215-47F4-A0C4-73BFCD560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Budget Expenses Are:</a:t>
            </a:r>
          </a:p>
          <a:p>
            <a:pPr lvl="1"/>
            <a:r>
              <a:rPr lang="en-US" dirty="0"/>
              <a:t>Paid Directly by the Club (Manual Entry)</a:t>
            </a:r>
          </a:p>
          <a:p>
            <a:pPr lvl="1"/>
            <a:r>
              <a:rPr lang="en-US" dirty="0"/>
              <a:t>Paid By Club Member &amp; Reimbursed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D443C-E33E-4400-8DF6-0EC46E54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21"/>
          <a:stretch/>
        </p:blipFill>
        <p:spPr>
          <a:xfrm>
            <a:off x="964263" y="3215818"/>
            <a:ext cx="3538163" cy="3277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875EF-6DAC-4185-BAB4-ADCEAC41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262" y="3206291"/>
            <a:ext cx="6325483" cy="32865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78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The Pilots Do This?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78" y="1825625"/>
            <a:ext cx="7861852" cy="4833592"/>
          </a:xfrm>
        </p:spPr>
        <p:txBody>
          <a:bodyPr>
            <a:normAutofit/>
          </a:bodyPr>
          <a:lstStyle/>
          <a:p>
            <a:r>
              <a:rPr lang="en-US" dirty="0"/>
              <a:t>All Pilots Get Full Access to </a:t>
            </a:r>
            <a:r>
              <a:rPr lang="en-US" dirty="0">
                <a:solidFill>
                  <a:srgbClr val="FF0000"/>
                </a:solidFill>
              </a:rPr>
              <a:t>Pilot Partner Electronic Logbook</a:t>
            </a:r>
          </a:p>
          <a:p>
            <a:r>
              <a:rPr lang="en-US" dirty="0"/>
              <a:t>Pilots Track Time as </a:t>
            </a:r>
            <a:r>
              <a:rPr lang="en-US" dirty="0">
                <a:solidFill>
                  <a:srgbClr val="FF0000"/>
                </a:solidFill>
              </a:rPr>
              <a:t>They Log Their Flight</a:t>
            </a:r>
          </a:p>
          <a:p>
            <a:r>
              <a:rPr lang="en-US" dirty="0"/>
              <a:t>Fuel Reimbursements </a:t>
            </a:r>
            <a:r>
              <a:rPr lang="en-US" dirty="0">
                <a:solidFill>
                  <a:srgbClr val="FF0000"/>
                </a:solidFill>
              </a:rPr>
              <a:t>Submitted with Flight</a:t>
            </a:r>
          </a:p>
          <a:p>
            <a:r>
              <a:rPr lang="en-US" dirty="0"/>
              <a:t>Entries Are Logged, Reviewed and </a:t>
            </a:r>
            <a:r>
              <a:rPr lang="en-US" dirty="0">
                <a:solidFill>
                  <a:srgbClr val="FF0000"/>
                </a:solidFill>
              </a:rPr>
              <a:t>Invoiced Monthly</a:t>
            </a:r>
          </a:p>
          <a:p>
            <a:r>
              <a:rPr lang="en-US" dirty="0"/>
              <a:t>Pilots Get to See </a:t>
            </a:r>
            <a:r>
              <a:rPr lang="en-US" dirty="0">
                <a:solidFill>
                  <a:srgbClr val="FF0000"/>
                </a:solidFill>
              </a:rPr>
              <a:t>Pending Charges</a:t>
            </a:r>
          </a:p>
        </p:txBody>
      </p:sp>
      <p:pic>
        <p:nvPicPr>
          <p:cNvPr id="9" name="Picture 8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58FE8218-BE8B-4A47-90FF-CA0D2A65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608"/>
            <a:ext cx="4360793" cy="58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0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1262" r="6175" b="7961"/>
          <a:stretch/>
        </p:blipFill>
        <p:spPr>
          <a:xfrm>
            <a:off x="310719" y="1393794"/>
            <a:ext cx="5172350" cy="3932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>
                <a:solidFill>
                  <a:srgbClr val="FF0000"/>
                </a:solidFill>
              </a:rPr>
              <a:t>Ken VeArd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809" y="1393794"/>
            <a:ext cx="6066729" cy="480267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Started flying in 1997</a:t>
            </a:r>
          </a:p>
          <a:p>
            <a:r>
              <a:rPr lang="en-US" sz="2400" dirty="0"/>
              <a:t>SEL/MEL Instrument Rated</a:t>
            </a:r>
          </a:p>
          <a:p>
            <a:r>
              <a:rPr lang="en-US" sz="2400" dirty="0"/>
              <a:t>Approx. 1,200 hours</a:t>
            </a:r>
          </a:p>
          <a:p>
            <a:r>
              <a:rPr lang="en-US" sz="2400" dirty="0"/>
              <a:t>Time in: Bonanza, Cessna 414, Cessna Cardinal RG, Beech </a:t>
            </a:r>
            <a:r>
              <a:rPr lang="en-US" sz="2400" dirty="0" err="1"/>
              <a:t>Sowndowner</a:t>
            </a:r>
            <a:r>
              <a:rPr lang="en-US" sz="2400" dirty="0"/>
              <a:t>, and more</a:t>
            </a:r>
          </a:p>
          <a:p>
            <a:r>
              <a:rPr lang="en-US" sz="2400" dirty="0"/>
              <a:t>Author of Aviation Software since 1997</a:t>
            </a:r>
          </a:p>
          <a:p>
            <a:r>
              <a:rPr lang="en-US" sz="2400" dirty="0"/>
              <a:t>6+ Years Running Flying Clubs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I am not a CFI &amp; this content is not flight instruction.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8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Scheduling Flights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70" y="1616903"/>
            <a:ext cx="8491330" cy="4952862"/>
          </a:xfrm>
        </p:spPr>
        <p:txBody>
          <a:bodyPr>
            <a:normAutofit/>
          </a:bodyPr>
          <a:lstStyle/>
          <a:p>
            <a:r>
              <a:rPr lang="en-US" dirty="0"/>
              <a:t>Integration with Google Calendar</a:t>
            </a:r>
          </a:p>
          <a:p>
            <a:r>
              <a:rPr lang="en-US" dirty="0"/>
              <a:t>Accessible From: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Computers, iPhones, Android Phones, etc.</a:t>
            </a:r>
          </a:p>
          <a:p>
            <a:r>
              <a:rPr lang="en-US" dirty="0"/>
              <a:t>Different Calendar for </a:t>
            </a:r>
            <a:r>
              <a:rPr lang="en-US" dirty="0">
                <a:solidFill>
                  <a:srgbClr val="FF0000"/>
                </a:solidFill>
              </a:rPr>
              <a:t>Each Aircraft</a:t>
            </a:r>
          </a:p>
          <a:p>
            <a:r>
              <a:rPr lang="en-US" dirty="0"/>
              <a:t>Make Calendar </a:t>
            </a:r>
            <a:r>
              <a:rPr lang="en-US" dirty="0">
                <a:solidFill>
                  <a:srgbClr val="FF0000"/>
                </a:solidFill>
              </a:rPr>
              <a:t>Entries Like Normal</a:t>
            </a:r>
          </a:p>
          <a:p>
            <a:r>
              <a:rPr lang="en-US" dirty="0"/>
              <a:t>Handles: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Primary Reservations</a:t>
            </a:r>
          </a:p>
          <a:p>
            <a:pPr lvl="1"/>
            <a:r>
              <a:rPr lang="en-US" dirty="0"/>
              <a:t>Backup Reservations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Maintenance Reservations</a:t>
            </a:r>
          </a:p>
          <a:p>
            <a:pPr lvl="1"/>
            <a:r>
              <a:rPr lang="en-US" dirty="0"/>
              <a:t>Reservation Rules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D46ED38-AF76-41C6-97D4-7C78681EC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3" y="1540013"/>
            <a:ext cx="2161356" cy="49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1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Tracking Flight Time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70" y="1616903"/>
            <a:ext cx="8491330" cy="4952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Pilots Log Their Flights</a:t>
            </a:r>
          </a:p>
          <a:p>
            <a:pPr lvl="1"/>
            <a:r>
              <a:rPr lang="en-US" dirty="0"/>
              <a:t>Enter Hobbs/Tach Start &amp; End Time</a:t>
            </a:r>
          </a:p>
          <a:p>
            <a:pPr lvl="1"/>
            <a:r>
              <a:rPr lang="en-US" dirty="0"/>
              <a:t>Enter Custom Field Information</a:t>
            </a:r>
          </a:p>
          <a:p>
            <a:r>
              <a:rPr lang="en-US" dirty="0">
                <a:solidFill>
                  <a:srgbClr val="FF0000"/>
                </a:solidFill>
              </a:rPr>
              <a:t>Create Logs from:</a:t>
            </a:r>
          </a:p>
          <a:p>
            <a:pPr lvl="1"/>
            <a:r>
              <a:rPr lang="en-US" dirty="0"/>
              <a:t>Web Browser on any Computer</a:t>
            </a:r>
          </a:p>
          <a:p>
            <a:pPr lvl="1"/>
            <a:r>
              <a:rPr lang="en-US" dirty="0"/>
              <a:t>iPhone &amp; iPads</a:t>
            </a:r>
          </a:p>
          <a:p>
            <a:pPr lvl="1"/>
            <a:r>
              <a:rPr lang="en-US" dirty="0"/>
              <a:t>Android Phones and Tablets</a:t>
            </a:r>
          </a:p>
          <a:p>
            <a:r>
              <a:rPr lang="en-US" dirty="0"/>
              <a:t>Best done </a:t>
            </a:r>
            <a:r>
              <a:rPr lang="en-US" dirty="0">
                <a:solidFill>
                  <a:srgbClr val="FF0000"/>
                </a:solidFill>
              </a:rPr>
              <a:t>Immediately After Flight 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1B4A0AE2-79D2-43F3-BE40-B9458A45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" y="1467815"/>
            <a:ext cx="2287137" cy="52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2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Tracking Flight Time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3DA028-2394-43AD-A654-89A30922C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2574" r="5893" b="2365"/>
          <a:stretch/>
        </p:blipFill>
        <p:spPr>
          <a:xfrm>
            <a:off x="4292047" y="1541603"/>
            <a:ext cx="6748669" cy="5073641"/>
          </a:xfrm>
          <a:ln>
            <a:solidFill>
              <a:schemeClr val="tx1"/>
            </a:solidFill>
          </a:ln>
        </p:spPr>
      </p:pic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654B77B6-F2A6-4514-8B96-B1BD7EAB4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" y="1467815"/>
            <a:ext cx="2287137" cy="52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1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Preview Pending Charges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C18B25-8649-4C9F-81FE-178056E62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021" y="1699377"/>
            <a:ext cx="9464675" cy="47934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116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4. Invoices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903"/>
            <a:ext cx="10515600" cy="4952862"/>
          </a:xfrm>
        </p:spPr>
        <p:txBody>
          <a:bodyPr>
            <a:normAutofit/>
          </a:bodyPr>
          <a:lstStyle/>
          <a:p>
            <a:r>
              <a:rPr lang="en-US" dirty="0"/>
              <a:t>Invoices Generated Monthly</a:t>
            </a:r>
          </a:p>
          <a:p>
            <a:r>
              <a:rPr lang="en-US" dirty="0"/>
              <a:t>Received from QuickBooks or Pilot Partner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B8747-161D-4DC6-8509-1410952C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516" y="2671675"/>
            <a:ext cx="4307641" cy="3821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153F7-41D4-4141-B42F-4016A851F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977" y="2748564"/>
            <a:ext cx="3941509" cy="38212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889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Pay Invoice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From our Own Flying Club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903"/>
            <a:ext cx="10515600" cy="4952862"/>
          </a:xfrm>
        </p:spPr>
        <p:txBody>
          <a:bodyPr>
            <a:normAutofit/>
          </a:bodyPr>
          <a:lstStyle/>
          <a:p>
            <a:r>
              <a:rPr lang="en-US" dirty="0"/>
              <a:t>Pay Via QuickBooks Portal</a:t>
            </a:r>
          </a:p>
          <a:p>
            <a:r>
              <a:rPr lang="en-US" dirty="0"/>
              <a:t>Pay with Pilot Partner Fleet Pay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6AD3F-7058-42C7-B807-49BD5C10D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3" y="3756992"/>
            <a:ext cx="5671509" cy="23566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90C10-541E-413B-9F94-E5923325F0CF}"/>
              </a:ext>
            </a:extLst>
          </p:cNvPr>
          <p:cNvSpPr txBox="1"/>
          <p:nvPr/>
        </p:nvSpPr>
        <p:spPr>
          <a:xfrm>
            <a:off x="198783" y="3295327"/>
            <a:ext cx="3827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Email Sent From QuickBooks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C8504D-B7B3-411C-B588-7FA8E353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00" y="3597964"/>
            <a:ext cx="3931352" cy="3135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1730E8-EE5B-423C-B571-FF9514B1FC78}"/>
              </a:ext>
            </a:extLst>
          </p:cNvPr>
          <p:cNvSpPr txBox="1"/>
          <p:nvPr/>
        </p:nvSpPr>
        <p:spPr>
          <a:xfrm>
            <a:off x="7215752" y="3198167"/>
            <a:ext cx="364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Fleet Pay From Web or APP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57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D99A7D70-7F65-40C6-A327-966EA5760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120" y="2159804"/>
            <a:ext cx="4851400" cy="4851400"/>
          </a:xfrm>
          <a:prstGeom prst="rect">
            <a:avLst/>
          </a:prstGeom>
        </p:spPr>
      </p:pic>
      <p:pic>
        <p:nvPicPr>
          <p:cNvPr id="1026" name="Picture 2" descr="Image result for quickbooks integration">
            <a:extLst>
              <a:ext uri="{FF2B5EF4-FFF2-40B4-BE49-F238E27FC236}">
                <a16:creationId xmlns:a16="http://schemas.microsoft.com/office/drawing/2014/main" id="{6576D298-C7DD-47E5-9264-29C7A231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167" y1="40833" x2="36333" y2="41167"/>
                        <a14:foregroundMark x1="36333" y1="41167" x2="34500" y2="43833"/>
                        <a14:foregroundMark x1="47333" y1="40500" x2="47333" y2="65500"/>
                        <a14:foregroundMark x1="33000" y1="44667" x2="33667" y2="53167"/>
                        <a14:foregroundMark x1="33667" y1="53167" x2="42000" y2="59333"/>
                        <a14:foregroundMark x1="52500" y1="34667" x2="52500" y2="34667"/>
                        <a14:foregroundMark x1="52500" y1="34667" x2="52167" y2="53167"/>
                        <a14:foregroundMark x1="52167" y1="53167" x2="55333" y2="57667"/>
                        <a14:foregroundMark x1="63500" y1="55000" x2="54833" y2="58167"/>
                        <a14:foregroundMark x1="54833" y1="58167" x2="53333" y2="58167"/>
                        <a14:foregroundMark x1="57667" y1="39833" x2="64833" y2="45500"/>
                        <a14:foregroundMark x1="64833" y1="45500" x2="65333" y2="54167"/>
                        <a14:foregroundMark x1="65333" y1="54167" x2="65333" y2="5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1" y="661535"/>
            <a:ext cx="2951149" cy="29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353C7-9D68-4151-97AE-90E6996D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With </a:t>
            </a:r>
            <a:r>
              <a:rPr lang="en-US" dirty="0">
                <a:solidFill>
                  <a:srgbClr val="FF0000"/>
                </a:solidFill>
              </a:rPr>
              <a:t>QuickBooks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09B6-8E3A-4EBE-B8AD-575948B6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860" y="1825625"/>
            <a:ext cx="8391939" cy="4370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QuickBooks Online Only </a:t>
            </a:r>
            <a:r>
              <a:rPr lang="en-US" sz="2000" dirty="0"/>
              <a:t>(Simple Start or Better)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$20/Mo or $215/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Automatically Creates </a:t>
            </a:r>
            <a:r>
              <a:rPr lang="en-US" dirty="0">
                <a:solidFill>
                  <a:srgbClr val="FF0000"/>
                </a:solidFill>
              </a:rPr>
              <a:t>QB Invoices</a:t>
            </a:r>
          </a:p>
          <a:p>
            <a:r>
              <a:rPr lang="en-US" dirty="0"/>
              <a:t>QB Payments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ACH is Free.   Transfer to Bank in 5 Business Days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Credit Card Available for Transaction Fee</a:t>
            </a:r>
          </a:p>
          <a:p>
            <a:r>
              <a:rPr lang="en-US" dirty="0"/>
              <a:t>2 Way Integrated Payments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Pay in QuickBooks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Pay in Pilot Partner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09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man, sitting, table&#10;&#10;Description automatically generated">
            <a:extLst>
              <a:ext uri="{FF2B5EF4-FFF2-40B4-BE49-F238E27FC236}">
                <a16:creationId xmlns:a16="http://schemas.microsoft.com/office/drawing/2014/main" id="{C78356E6-E410-4EAA-838A-FF1BDA55F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4703" l="10000" r="91833">
                        <a14:foregroundMark x1="71456" y1="67165" x2="78383" y2="65548"/>
                        <a14:foregroundMark x1="21779" y1="78649" x2="27089" y2="67974"/>
                        <a14:foregroundMark x1="27089" y1="67974" x2="28706" y2="67974"/>
                        <a14:foregroundMark x1="61806" y1="75900" x2="66011" y2="76708"/>
                        <a14:foregroundMark x1="50728" y1="70441" x2="49084" y2="70724"/>
                        <a14:foregroundMark x1="63827" y1="94743" x2="71456" y2="90093"/>
                        <a14:foregroundMark x1="91105" y1="87101" x2="91833" y2="8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3" y="885055"/>
            <a:ext cx="6820021" cy="454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F9621-3360-4FDA-A633-20FFBBD0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</a:t>
            </a:r>
            <a:r>
              <a:rPr lang="en-US" dirty="0">
                <a:solidFill>
                  <a:srgbClr val="FF0000"/>
                </a:solidFill>
              </a:rPr>
              <a:t>Reimbursements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F038-DBF9-4F8A-A757-1675EC80B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32" y="1602105"/>
            <a:ext cx="7371080" cy="4370840"/>
          </a:xfrm>
        </p:spPr>
        <p:txBody>
          <a:bodyPr/>
          <a:lstStyle/>
          <a:p>
            <a:r>
              <a:rPr lang="en-US" dirty="0"/>
              <a:t>Pilots Upload Receipts on </a:t>
            </a:r>
            <a:r>
              <a:rPr lang="en-US" dirty="0">
                <a:solidFill>
                  <a:srgbClr val="FF0000"/>
                </a:solidFill>
              </a:rPr>
              <a:t>iPhone/Android </a:t>
            </a:r>
          </a:p>
          <a:p>
            <a:r>
              <a:rPr lang="en-US" dirty="0">
                <a:solidFill>
                  <a:srgbClr val="FF0000"/>
                </a:solidFill>
              </a:rPr>
              <a:t>Pilots Enter</a:t>
            </a:r>
          </a:p>
          <a:p>
            <a:pPr lvl="1"/>
            <a:r>
              <a:rPr lang="en-US" dirty="0"/>
              <a:t>Total Gallons Purchased</a:t>
            </a:r>
          </a:p>
          <a:p>
            <a:pPr lvl="1"/>
            <a:r>
              <a:rPr lang="en-US" dirty="0"/>
              <a:t>Total Fuel Cost</a:t>
            </a:r>
          </a:p>
          <a:p>
            <a:r>
              <a:rPr lang="en-US" dirty="0">
                <a:solidFill>
                  <a:srgbClr val="FF0000"/>
                </a:solidFill>
              </a:rPr>
              <a:t>Reimbursement Modes</a:t>
            </a:r>
          </a:p>
          <a:p>
            <a:pPr lvl="1"/>
            <a:r>
              <a:rPr lang="en-US" dirty="0"/>
              <a:t>Fixed Price Per Gallon</a:t>
            </a:r>
          </a:p>
          <a:p>
            <a:pPr lvl="1"/>
            <a:r>
              <a:rPr lang="en-US" dirty="0"/>
              <a:t>Reimburse on Total Price</a:t>
            </a:r>
          </a:p>
          <a:p>
            <a:r>
              <a:rPr lang="en-US" dirty="0"/>
              <a:t>Adjusted Reimbursement for </a:t>
            </a:r>
            <a:r>
              <a:rPr lang="en-US" dirty="0">
                <a:solidFill>
                  <a:srgbClr val="FF0000"/>
                </a:solidFill>
              </a:rPr>
              <a:t>MX Flights</a:t>
            </a:r>
          </a:p>
        </p:txBody>
      </p:sp>
    </p:spTree>
    <p:extLst>
      <p:ext uri="{BB962C8B-B14F-4D97-AF65-F5344CB8AC3E}">
        <p14:creationId xmlns:p14="http://schemas.microsoft.com/office/powerpoint/2010/main" val="408899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CF9A6897-59A5-4500-AE3D-25902CBF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1111"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9B91B-917F-4B4B-A6A4-2F98BC2F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</a:t>
            </a:r>
            <a:r>
              <a:rPr lang="en-US" dirty="0">
                <a:solidFill>
                  <a:srgbClr val="FF0000"/>
                </a:solidFill>
              </a:rPr>
              <a:t>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3F2AD-228C-4624-AE6D-13B9929F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1541144"/>
            <a:ext cx="7239000" cy="4879533"/>
          </a:xfrm>
        </p:spPr>
        <p:txBody>
          <a:bodyPr>
            <a:normAutofit/>
          </a:bodyPr>
          <a:lstStyle/>
          <a:p>
            <a:r>
              <a:rPr lang="en-US" dirty="0"/>
              <a:t>Create Your </a:t>
            </a:r>
            <a:r>
              <a:rPr lang="en-US" dirty="0">
                <a:solidFill>
                  <a:srgbClr val="FF0000"/>
                </a:solidFill>
              </a:rPr>
              <a:t>Fleet</a:t>
            </a:r>
          </a:p>
          <a:p>
            <a:r>
              <a:rPr lang="en-US" dirty="0"/>
              <a:t>Add Your </a:t>
            </a:r>
            <a:r>
              <a:rPr lang="en-US" dirty="0">
                <a:solidFill>
                  <a:srgbClr val="FF0000"/>
                </a:solidFill>
              </a:rPr>
              <a:t>Aircraft</a:t>
            </a:r>
          </a:p>
          <a:p>
            <a:r>
              <a:rPr lang="en-US" dirty="0"/>
              <a:t>Run Aircraft </a:t>
            </a:r>
            <a:r>
              <a:rPr lang="en-US" dirty="0">
                <a:solidFill>
                  <a:srgbClr val="FF0000"/>
                </a:solidFill>
              </a:rPr>
              <a:t>MX Wizard</a:t>
            </a:r>
          </a:p>
          <a:p>
            <a:r>
              <a:rPr lang="en-US" dirty="0">
                <a:solidFill>
                  <a:srgbClr val="FF0000"/>
                </a:solidFill>
              </a:rPr>
              <a:t>Configure Pilot Groups</a:t>
            </a:r>
          </a:p>
          <a:p>
            <a:pPr lvl="1"/>
            <a:r>
              <a:rPr lang="en-US" dirty="0"/>
              <a:t>Set Monthly Dues &amp; Aircraft Rates</a:t>
            </a:r>
          </a:p>
          <a:p>
            <a:pPr lvl="1"/>
            <a:r>
              <a:rPr lang="en-US" dirty="0"/>
              <a:t>Configure Rules &amp; Settings</a:t>
            </a:r>
          </a:p>
          <a:p>
            <a:r>
              <a:rPr lang="en-US" dirty="0"/>
              <a:t>Connect </a:t>
            </a:r>
            <a:r>
              <a:rPr lang="en-US" dirty="0">
                <a:solidFill>
                  <a:srgbClr val="FF0000"/>
                </a:solidFill>
              </a:rPr>
              <a:t>QuickBooks*</a:t>
            </a:r>
          </a:p>
          <a:p>
            <a:r>
              <a:rPr lang="en-US" dirty="0"/>
              <a:t>Connect </a:t>
            </a:r>
            <a:r>
              <a:rPr lang="en-US" dirty="0">
                <a:solidFill>
                  <a:srgbClr val="FF0000"/>
                </a:solidFill>
              </a:rPr>
              <a:t>Stripe Account*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We Can Help </a:t>
            </a:r>
            <a:r>
              <a:rPr lang="en-US" dirty="0">
                <a:solidFill>
                  <a:srgbClr val="FF0000"/>
                </a:solidFill>
              </a:rPr>
              <a:t>You Get Setup!</a:t>
            </a:r>
          </a:p>
        </p:txBody>
      </p:sp>
    </p:spTree>
    <p:extLst>
      <p:ext uri="{BB962C8B-B14F-4D97-AF65-F5344CB8AC3E}">
        <p14:creationId xmlns:p14="http://schemas.microsoft.com/office/powerpoint/2010/main" val="724791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computer&#10;&#10;Description automatically generated">
            <a:extLst>
              <a:ext uri="{FF2B5EF4-FFF2-40B4-BE49-F238E27FC236}">
                <a16:creationId xmlns:a16="http://schemas.microsoft.com/office/drawing/2014/main" id="{3E0E8657-7170-4954-BF06-863F755A4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39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2A891-47E4-44E3-BBD8-42DB7A7F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052" y="399708"/>
            <a:ext cx="70104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Much Work Ongoing</a:t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Is Required?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5B5A-138C-4D2A-89DC-5D12A847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080" y="1774825"/>
            <a:ext cx="6852920" cy="437084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of Month: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Review </a:t>
            </a:r>
            <a:r>
              <a:rPr lang="en-US" sz="1800" dirty="0">
                <a:solidFill>
                  <a:srgbClr val="FF0000"/>
                </a:solidFill>
              </a:rPr>
              <a:t>(If Needed)</a:t>
            </a:r>
          </a:p>
          <a:p>
            <a:pPr lvl="2"/>
            <a:r>
              <a:rPr lang="en-US" dirty="0"/>
              <a:t>Pending Reimbursements</a:t>
            </a:r>
          </a:p>
          <a:p>
            <a:pPr lvl="2"/>
            <a:r>
              <a:rPr lang="en-US" dirty="0"/>
              <a:t>Review Pending Transactions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Click Generate Invoices</a:t>
            </a:r>
          </a:p>
          <a:p>
            <a:r>
              <a:rPr lang="en-US" dirty="0"/>
              <a:t>Enter </a:t>
            </a:r>
            <a:r>
              <a:rPr lang="en-US" dirty="0">
                <a:solidFill>
                  <a:srgbClr val="FF0000"/>
                </a:solidFill>
              </a:rPr>
              <a:t>Budget Expenses</a:t>
            </a:r>
          </a:p>
          <a:p>
            <a:r>
              <a:rPr lang="en-US" dirty="0"/>
              <a:t>Log Member </a:t>
            </a:r>
            <a:r>
              <a:rPr lang="en-US" dirty="0">
                <a:solidFill>
                  <a:srgbClr val="FF0000"/>
                </a:solidFill>
              </a:rPr>
              <a:t>Reimbursements</a:t>
            </a:r>
          </a:p>
          <a:p>
            <a:r>
              <a:rPr lang="en-US" dirty="0"/>
              <a:t>New </a:t>
            </a:r>
            <a:r>
              <a:rPr lang="en-US" dirty="0">
                <a:solidFill>
                  <a:srgbClr val="FF0000"/>
                </a:solidFill>
              </a:rPr>
              <a:t>Member Entry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9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a Flying Club </a:t>
            </a:r>
            <a:r>
              <a:rPr lang="en-US" dirty="0">
                <a:solidFill>
                  <a:srgbClr val="FF0000"/>
                </a:solidFill>
              </a:rPr>
              <a:t>Really Work?</a:t>
            </a:r>
          </a:p>
          <a:p>
            <a:r>
              <a:rPr lang="en-US" dirty="0"/>
              <a:t>How Do We </a:t>
            </a:r>
            <a:r>
              <a:rPr lang="en-US" dirty="0">
                <a:solidFill>
                  <a:srgbClr val="FF0000"/>
                </a:solidFill>
              </a:rPr>
              <a:t>Automate?</a:t>
            </a:r>
          </a:p>
          <a:p>
            <a:pPr lvl="1"/>
            <a:r>
              <a:rPr lang="en-US" dirty="0"/>
              <a:t>Track Time, Invoices, MX, Budgets, Reimbursements</a:t>
            </a:r>
          </a:p>
          <a:p>
            <a:r>
              <a:rPr lang="en-US" dirty="0"/>
              <a:t>Automation from the</a:t>
            </a:r>
            <a:r>
              <a:rPr lang="en-US" dirty="0">
                <a:solidFill>
                  <a:srgbClr val="FF0000"/>
                </a:solidFill>
              </a:rPr>
              <a:t> Pilot’s Point of View</a:t>
            </a:r>
          </a:p>
          <a:p>
            <a:r>
              <a:rPr lang="en-US" dirty="0"/>
              <a:t>How to Get Started</a:t>
            </a:r>
          </a:p>
          <a:p>
            <a:r>
              <a:rPr lang="en-US" dirty="0"/>
              <a:t>Integration with </a:t>
            </a:r>
            <a:r>
              <a:rPr lang="en-US" dirty="0">
                <a:solidFill>
                  <a:srgbClr val="FF0000"/>
                </a:solidFill>
              </a:rPr>
              <a:t>QuickBooks</a:t>
            </a:r>
          </a:p>
          <a:p>
            <a:r>
              <a:rPr lang="en-US" dirty="0"/>
              <a:t>How Much Does it </a:t>
            </a:r>
            <a:r>
              <a:rPr lang="en-US" dirty="0">
                <a:solidFill>
                  <a:srgbClr val="FF0000"/>
                </a:solidFill>
              </a:rPr>
              <a:t>Cost? 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1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74F9-741E-4F7A-9BFB-60F68EC2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>
                <a:solidFill>
                  <a:srgbClr val="FF0000"/>
                </a:solidFill>
              </a:rPr>
              <a:t>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90B2-DD00-48E8-838B-0FC3C422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8887" cy="4370840"/>
          </a:xfrm>
        </p:spPr>
        <p:txBody>
          <a:bodyPr/>
          <a:lstStyle/>
          <a:p>
            <a:r>
              <a:rPr lang="en-US" dirty="0"/>
              <a:t>We Have A </a:t>
            </a:r>
            <a:r>
              <a:rPr lang="en-US" dirty="0">
                <a:solidFill>
                  <a:srgbClr val="FF0000"/>
                </a:solidFill>
              </a:rPr>
              <a:t>Checklist</a:t>
            </a:r>
          </a:p>
          <a:p>
            <a:pPr lvl="1"/>
            <a:r>
              <a:rPr lang="en-US" dirty="0"/>
              <a:t>Put in Each Airplane</a:t>
            </a:r>
          </a:p>
          <a:p>
            <a:r>
              <a:rPr lang="en-US" dirty="0"/>
              <a:t>Email </a:t>
            </a:r>
            <a:r>
              <a:rPr lang="en-US" dirty="0">
                <a:solidFill>
                  <a:srgbClr val="FF0000"/>
                </a:solidFill>
              </a:rPr>
              <a:t>Blast Your Pilots</a:t>
            </a:r>
          </a:p>
          <a:p>
            <a:r>
              <a:rPr lang="en-US" dirty="0"/>
              <a:t>Training </a:t>
            </a:r>
            <a:r>
              <a:rPr lang="en-US" dirty="0">
                <a:solidFill>
                  <a:srgbClr val="FF0000"/>
                </a:solidFill>
              </a:rPr>
              <a:t>Videos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67C2D-26C8-4077-B201-2E387D549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567598"/>
              </p:ext>
            </p:extLst>
          </p:nvPr>
        </p:nvGraphicFramePr>
        <p:xfrm>
          <a:off x="6932105" y="99184"/>
          <a:ext cx="5145458" cy="665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5829300" imgH="7543622" progId="Acrobat.Document.DC">
                  <p:embed/>
                </p:oleObj>
              </mc:Choice>
              <mc:Fallback>
                <p:oleObj name="Acrobat Document" r:id="rId3" imgW="5829300" imgH="75436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2105" y="99184"/>
                        <a:ext cx="5145458" cy="6659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970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78AB-305B-4B31-9304-4A6282BE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Mistakes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No Pilot is Perfect, Mistakes Happen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9B63-621C-4603-A859-D936051F1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06" y="2054137"/>
            <a:ext cx="8379790" cy="4370840"/>
          </a:xfrm>
        </p:spPr>
        <p:txBody>
          <a:bodyPr/>
          <a:lstStyle/>
          <a:p>
            <a:r>
              <a:rPr lang="en-US" dirty="0"/>
              <a:t>Pilot Partner Validation on </a:t>
            </a:r>
            <a:r>
              <a:rPr lang="en-US" dirty="0">
                <a:solidFill>
                  <a:srgbClr val="FF0000"/>
                </a:solidFill>
              </a:rPr>
              <a:t>Start &amp; End Times</a:t>
            </a:r>
          </a:p>
          <a:p>
            <a:r>
              <a:rPr lang="en-US" dirty="0">
                <a:solidFill>
                  <a:srgbClr val="FF0000"/>
                </a:solidFill>
              </a:rPr>
              <a:t>Pilots Who Forget To Log</a:t>
            </a:r>
          </a:p>
          <a:p>
            <a:pPr lvl="1"/>
            <a:r>
              <a:rPr lang="en-US" dirty="0"/>
              <a:t>Blank Entry Created</a:t>
            </a:r>
          </a:p>
          <a:p>
            <a:pPr lvl="1"/>
            <a:r>
              <a:rPr lang="en-US" dirty="0"/>
              <a:t>Admin Can Assign it to Member</a:t>
            </a:r>
          </a:p>
          <a:p>
            <a:pPr lvl="1"/>
            <a:r>
              <a:rPr lang="en-US" dirty="0"/>
              <a:t>Member can Log it after the fact</a:t>
            </a:r>
          </a:p>
          <a:p>
            <a:r>
              <a:rPr lang="en-US" dirty="0"/>
              <a:t>Credits and Charges </a:t>
            </a:r>
            <a:r>
              <a:rPr lang="en-US" dirty="0">
                <a:solidFill>
                  <a:srgbClr val="FF0000"/>
                </a:solidFill>
              </a:rPr>
              <a:t>Added to Invoice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3" name="Picture 12" descr="A person standing next to a brick wall&#10;&#10;Description automatically generated">
            <a:extLst>
              <a:ext uri="{FF2B5EF4-FFF2-40B4-BE49-F238E27FC236}">
                <a16:creationId xmlns:a16="http://schemas.microsoft.com/office/drawing/2014/main" id="{976B6AEC-BDA2-4DEE-8843-3163ADD12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1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6633-C8D8-4E31-969B-7C8AFF53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1952CA-08B7-45B4-80CC-37E8EABEA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26461"/>
              </p:ext>
            </p:extLst>
          </p:nvPr>
        </p:nvGraphicFramePr>
        <p:xfrm>
          <a:off x="619540" y="2104417"/>
          <a:ext cx="3187148" cy="160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 FOR FLEET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Each Member Pays for Pilot Partner Subscription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$29.95 /Year per Member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52C5321-87CE-46F2-91EB-FD4965B74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066923"/>
              </p:ext>
            </p:extLst>
          </p:nvPr>
        </p:nvGraphicFramePr>
        <p:xfrm>
          <a:off x="4316896" y="2654314"/>
          <a:ext cx="3187148" cy="2205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CLUB – 1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Includes FULL Pilot Partner Logbook for all Active Members!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$14.95 /Month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$149.50 /Year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778053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15196B9-BDEB-4EDB-9530-29DAB10B26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490047"/>
              </p:ext>
            </p:extLst>
          </p:nvPr>
        </p:nvGraphicFramePr>
        <p:xfrm>
          <a:off x="8299174" y="2906105"/>
          <a:ext cx="3187148" cy="349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2 - 6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Includes FULL Pilot Partner Logbook for all Active Members!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$12.95 /Month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$129.50 /Year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778053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 or More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65128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$9.95 /Month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8272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$99.50 /Year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790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83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Find</a:t>
            </a:r>
            <a:r>
              <a:rPr lang="en-US" dirty="0"/>
              <a:t> Pilot Partner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49670"/>
            <a:ext cx="5228492" cy="3068516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hlinkClick r:id="rId2"/>
              </a:rPr>
              <a:t>https://PilotPartner.net</a:t>
            </a:r>
            <a:endParaRPr lang="en-US" dirty="0"/>
          </a:p>
          <a:p>
            <a:pPr algn="l"/>
            <a:r>
              <a:rPr lang="en-US" dirty="0">
                <a:hlinkClick r:id="rId3"/>
              </a:rPr>
              <a:t>support@pilotpartner.net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Special Discount: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Promo-Code</a:t>
            </a:r>
            <a:r>
              <a:rPr lang="en-US" dirty="0"/>
              <a:t>: OshLog19</a:t>
            </a:r>
          </a:p>
          <a:p>
            <a:pPr algn="l"/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Buy 1 Year</a:t>
            </a:r>
            <a:r>
              <a:rPr lang="en-US" dirty="0"/>
              <a:t> get 1 Year Free!</a:t>
            </a:r>
          </a:p>
        </p:txBody>
      </p:sp>
      <p:pic>
        <p:nvPicPr>
          <p:cNvPr id="1028" name="Picture 4" descr="Image result for download app stor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67" y="2735843"/>
            <a:ext cx="2299623" cy="6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wnload app stor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23" y="2732553"/>
            <a:ext cx="2149577" cy="7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58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>
                <a:solidFill>
                  <a:srgbClr val="FF0000"/>
                </a:solidFill>
              </a:rPr>
              <a:t>Flying Club?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1174"/>
            <a:ext cx="10515600" cy="4755291"/>
          </a:xfrm>
        </p:spPr>
        <p:txBody>
          <a:bodyPr>
            <a:normAutofit/>
          </a:bodyPr>
          <a:lstStyle/>
          <a:p>
            <a:r>
              <a:rPr lang="en-US" dirty="0"/>
              <a:t>Not for Profit or </a:t>
            </a:r>
            <a:r>
              <a:rPr lang="en-US" dirty="0">
                <a:solidFill>
                  <a:srgbClr val="FF0000"/>
                </a:solidFill>
              </a:rPr>
              <a:t>For Profit</a:t>
            </a:r>
          </a:p>
          <a:p>
            <a:r>
              <a:rPr lang="en-US" dirty="0"/>
              <a:t>Defined Group of People Sharing or Co-Owning                 </a:t>
            </a:r>
            <a:r>
              <a:rPr lang="en-US" dirty="0">
                <a:solidFill>
                  <a:srgbClr val="FF0000"/>
                </a:solidFill>
              </a:rPr>
              <a:t>1 or More Plane</a:t>
            </a:r>
          </a:p>
          <a:p>
            <a:r>
              <a:rPr lang="en-US" dirty="0"/>
              <a:t>Splitting Costs to </a:t>
            </a:r>
            <a:r>
              <a:rPr lang="en-US" dirty="0">
                <a:solidFill>
                  <a:srgbClr val="FF0000"/>
                </a:solidFill>
              </a:rPr>
              <a:t>Save Money</a:t>
            </a:r>
          </a:p>
          <a:p>
            <a:r>
              <a:rPr lang="en-US" dirty="0"/>
              <a:t>Monthly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Dues</a:t>
            </a:r>
          </a:p>
          <a:p>
            <a:r>
              <a:rPr lang="en-US" dirty="0"/>
              <a:t>Hourly Rate </a:t>
            </a:r>
            <a:r>
              <a:rPr lang="en-US" dirty="0">
                <a:solidFill>
                  <a:srgbClr val="FF0000"/>
                </a:solidFill>
              </a:rPr>
              <a:t>to Fly</a:t>
            </a:r>
          </a:p>
          <a:p>
            <a:r>
              <a:rPr lang="en-US" dirty="0"/>
              <a:t>Reimbursements for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Fuel &amp; Other Expenses</a:t>
            </a:r>
          </a:p>
          <a:p>
            <a:r>
              <a:rPr lang="en-US" dirty="0"/>
              <a:t>Volunteers To </a:t>
            </a:r>
            <a:r>
              <a:rPr lang="en-US" dirty="0">
                <a:solidFill>
                  <a:srgbClr val="FF0000"/>
                </a:solidFill>
              </a:rPr>
              <a:t>Run The Club</a:t>
            </a:r>
          </a:p>
          <a:p>
            <a:r>
              <a:rPr lang="en-US" dirty="0"/>
              <a:t>Many Shapes </a:t>
            </a:r>
            <a:r>
              <a:rPr lang="en-US" dirty="0">
                <a:solidFill>
                  <a:srgbClr val="FF0000"/>
                </a:solidFill>
              </a:rPr>
              <a:t>and Sizes</a:t>
            </a:r>
          </a:p>
        </p:txBody>
      </p:sp>
    </p:spTree>
    <p:extLst>
      <p:ext uri="{BB962C8B-B14F-4D97-AF65-F5344CB8AC3E}">
        <p14:creationId xmlns:p14="http://schemas.microsoft.com/office/powerpoint/2010/main" val="6372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80A04CD-14DF-48A6-9274-09C2A1A6C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42" y="1463040"/>
            <a:ext cx="1799083" cy="5235391"/>
          </a:xfrm>
          <a:prstGeom prst="rect">
            <a:avLst/>
          </a:prstGeom>
        </p:spPr>
      </p:pic>
      <p:pic>
        <p:nvPicPr>
          <p:cNvPr id="4" name="Picture 3" descr="A picture containing aircraft, transport, plane, airplane&#10;&#10;Description automatically generated">
            <a:extLst>
              <a:ext uri="{FF2B5EF4-FFF2-40B4-BE49-F238E27FC236}">
                <a16:creationId xmlns:a16="http://schemas.microsoft.com/office/drawing/2014/main" id="{A9E15790-63DF-4047-A0B2-CA0CEF490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7" y="1381540"/>
            <a:ext cx="7603005" cy="537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A446B7-8842-425A-8909-72DBA316E340}"/>
              </a:ext>
            </a:extLst>
          </p:cNvPr>
          <p:cNvSpPr txBox="1"/>
          <p:nvPr/>
        </p:nvSpPr>
        <p:spPr>
          <a:xfrm>
            <a:off x="3878118" y="1718177"/>
            <a:ext cx="159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Pilot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38944-AA7B-488E-9EF7-D7EBC547D129}"/>
              </a:ext>
            </a:extLst>
          </p:cNvPr>
          <p:cNvSpPr txBox="1"/>
          <p:nvPr/>
        </p:nvSpPr>
        <p:spPr>
          <a:xfrm>
            <a:off x="5370224" y="2353160"/>
            <a:ext cx="377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Goes For A Flight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967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7291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3.33333E-6 L -0.27422 -0.0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44DA6-DEA0-4388-9981-08871164D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4" y="1336744"/>
            <a:ext cx="5620647" cy="5620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F2990-8DCB-4DA9-AF71-75E6033D8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36" y="1861368"/>
            <a:ext cx="1729956" cy="4582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820684-67F0-4CF4-88AE-FB6F4AA9FC47}"/>
              </a:ext>
            </a:extLst>
          </p:cNvPr>
          <p:cNvSpPr txBox="1"/>
          <p:nvPr/>
        </p:nvSpPr>
        <p:spPr>
          <a:xfrm>
            <a:off x="564577" y="1336745"/>
            <a:ext cx="223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Your Pilot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ED6EA-553F-4595-9DC5-2F5C6B877DC5}"/>
              </a:ext>
            </a:extLst>
          </p:cNvPr>
          <p:cNvSpPr txBox="1"/>
          <p:nvPr/>
        </p:nvSpPr>
        <p:spPr>
          <a:xfrm>
            <a:off x="6247993" y="1861368"/>
            <a:ext cx="377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Goes For A Flight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85101451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993A829-0446-4945-BD92-9700E7E74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8" y="2535985"/>
            <a:ext cx="5563222" cy="34868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69428-EF32-44B4-84FC-B33EA85DD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0" y="4989444"/>
            <a:ext cx="2156791" cy="2156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D70DA-B1C9-4FC8-9F44-B9576FCB0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" y="4279389"/>
            <a:ext cx="911354" cy="2414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AEC93-0809-45D6-AFC8-F8EC8ECF20E4}"/>
              </a:ext>
            </a:extLst>
          </p:cNvPr>
          <p:cNvSpPr txBox="1"/>
          <p:nvPr/>
        </p:nvSpPr>
        <p:spPr>
          <a:xfrm>
            <a:off x="193680" y="3849587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C5A69-9802-4F0A-B8EC-401E9C752068}"/>
              </a:ext>
            </a:extLst>
          </p:cNvPr>
          <p:cNvSpPr txBox="1"/>
          <p:nvPr/>
        </p:nvSpPr>
        <p:spPr>
          <a:xfrm>
            <a:off x="4725998" y="1808388"/>
            <a:ext cx="5407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Writes Times In Logbook</a:t>
            </a:r>
            <a:endParaRPr lang="en-US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7C117-E04A-4342-A06E-083EE76AAFC1}"/>
              </a:ext>
            </a:extLst>
          </p:cNvPr>
          <p:cNvSpPr txBox="1"/>
          <p:nvPr/>
        </p:nvSpPr>
        <p:spPr>
          <a:xfrm>
            <a:off x="830812" y="4251323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521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34493 0.07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38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38191 0.1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AD32D0-7624-49A3-B0E5-D2F57178E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5265919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57126-9A11-48B5-AC5E-99CEA9A6D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" y="4341965"/>
            <a:ext cx="2156791" cy="2156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F4439-DFED-4C13-92BA-61EE4C61F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" y="3623856"/>
            <a:ext cx="911354" cy="2414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E660B-3333-4AC1-85A6-E10EC32BE23B}"/>
              </a:ext>
            </a:extLst>
          </p:cNvPr>
          <p:cNvSpPr txBox="1"/>
          <p:nvPr/>
        </p:nvSpPr>
        <p:spPr>
          <a:xfrm>
            <a:off x="107407" y="3100636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02EDB-AEF9-43EB-907B-8C569DB8F0AA}"/>
              </a:ext>
            </a:extLst>
          </p:cNvPr>
          <p:cNvSpPr txBox="1"/>
          <p:nvPr/>
        </p:nvSpPr>
        <p:spPr>
          <a:xfrm>
            <a:off x="744539" y="3472555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839FA-3934-4BD1-B38F-DC2A0AC9FC9E}"/>
              </a:ext>
            </a:extLst>
          </p:cNvPr>
          <p:cNvSpPr txBox="1"/>
          <p:nvPr/>
        </p:nvSpPr>
        <p:spPr>
          <a:xfrm>
            <a:off x="994541" y="3871433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1FBD32-6670-466C-ACB3-096CAB1E2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8472" y="1027906"/>
            <a:ext cx="4305328" cy="6089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FD4A23-31DD-43C2-9C12-A8B39BD924A1}"/>
              </a:ext>
            </a:extLst>
          </p:cNvPr>
          <p:cNvSpPr txBox="1"/>
          <p:nvPr/>
        </p:nvSpPr>
        <p:spPr>
          <a:xfrm>
            <a:off x="7261114" y="1519792"/>
            <a:ext cx="440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Pickup Logbook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0229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PowerPoint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.potx" id="{CF90ADA5-B6BD-4D4B-9ACE-A7DFAADA00A1}" vid="{82A85E01-F3D3-4409-9847-53340CBC94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</Template>
  <TotalTime>6400</TotalTime>
  <Words>1304</Words>
  <Application>Microsoft Office PowerPoint</Application>
  <PresentationFormat>Widescreen</PresentationFormat>
  <Paragraphs>316</Paragraphs>
  <Slides>43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Rockwell Extra Bold</vt:lpstr>
      <vt:lpstr>PowerPointTemplate</vt:lpstr>
      <vt:lpstr>Acrobat Document</vt:lpstr>
      <vt:lpstr>Automate Your Flying Club</vt:lpstr>
      <vt:lpstr>PowerPoint Presentation</vt:lpstr>
      <vt:lpstr>About Ken VeArd</vt:lpstr>
      <vt:lpstr>Agenda</vt:lpstr>
      <vt:lpstr>What is a Flying Club?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What Does a Flying Club Need To Run?</vt:lpstr>
      <vt:lpstr>How Do We Automate a Club?</vt:lpstr>
      <vt:lpstr>Establish Procedures  That Enable Automation</vt:lpstr>
      <vt:lpstr>Tracking Budgets</vt:lpstr>
      <vt:lpstr>Monthly Dues</vt:lpstr>
      <vt:lpstr>Hourly Rates</vt:lpstr>
      <vt:lpstr>Hourly Rates</vt:lpstr>
      <vt:lpstr>Monthly Invoices</vt:lpstr>
      <vt:lpstr>Monthly Invoices</vt:lpstr>
      <vt:lpstr>Paying Invoices</vt:lpstr>
      <vt:lpstr>Paying Invoices</vt:lpstr>
      <vt:lpstr>Tracking Budget Expenses</vt:lpstr>
      <vt:lpstr>How Do The Pilots Do This? Examples From our Own Flying Club</vt:lpstr>
      <vt:lpstr>1. Scheduling Flights Examples From our Own Flying Club</vt:lpstr>
      <vt:lpstr>2. Tracking Flight Time Examples From our Own Flying Club</vt:lpstr>
      <vt:lpstr>2. Tracking Flight Time Examples From our Own Flying Club</vt:lpstr>
      <vt:lpstr>3. Preview Pending Charges Examples From our Own Flying Club</vt:lpstr>
      <vt:lpstr>4. Invoices Examples From our Own Flying Club</vt:lpstr>
      <vt:lpstr>5. Pay Invoice Examples From our Own Flying Club</vt:lpstr>
      <vt:lpstr>Integration With QuickBooks</vt:lpstr>
      <vt:lpstr>Fuel Reimbursements</vt:lpstr>
      <vt:lpstr>Getting Started</vt:lpstr>
      <vt:lpstr>How Much Work Ongoing Is Required?</vt:lpstr>
      <vt:lpstr>Training Pilots</vt:lpstr>
      <vt:lpstr>Handling Mistakes No Pilot is Perfect, Mistakes Happen</vt:lpstr>
      <vt:lpstr>Pricing</vt:lpstr>
      <vt:lpstr>Find Pilot Partner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 Partner 101</dc:title>
  <dc:creator>Ken VeArd</dc:creator>
  <cp:lastModifiedBy>Ken VeArd</cp:lastModifiedBy>
  <cp:revision>92</cp:revision>
  <cp:lastPrinted>2015-08-20T23:34:27Z</cp:lastPrinted>
  <dcterms:created xsi:type="dcterms:W3CDTF">2015-08-16T05:16:28Z</dcterms:created>
  <dcterms:modified xsi:type="dcterms:W3CDTF">2019-07-24T13:04:57Z</dcterms:modified>
</cp:coreProperties>
</file>